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Montserrat"/>
      <p:regular r:id="rId30"/>
      <p:bold r:id="rId31"/>
      <p:italic r:id="rId32"/>
      <p:boldItalic r:id="rId33"/>
    </p:embeddedFont>
    <p:embeddedFont>
      <p:font typeface="Lato"/>
      <p:regular r:id="rId34"/>
      <p:bold r:id="rId35"/>
      <p:italic r:id="rId36"/>
      <p:boldItalic r:id="rId37"/>
    </p:embeddedFont>
    <p:embeddedFont>
      <p:font typeface="Indie Flower"/>
      <p:regular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IndieFlower-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jp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1e01c881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1e01c881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1b9db8d6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01b9db8d6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75045ecda5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5045ecda5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Réflexion</a:t>
            </a:r>
            <a:r>
              <a:rPr lang="fr"/>
              <a:t> des participants : qu’est-ce que l’accessibilité numérique ? Que prendre en compte ?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f30535424a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f30535424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f30535424a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f30535424a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f30535424a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f30535424a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f3053542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f3053542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5045ecda5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5045ecda5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84e137480a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84e137480a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84244449f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84244449f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1b9db8d6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1b9db8d6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84244449f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84244449f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84244449f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84244449f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75045ecda5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75045ecda5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84244449f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84244449f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a0ab0efb4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a0ab0efb4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1b9db8d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01b9db8d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6418744c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6418744c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75045ecda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5045ecda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f30535424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f30535424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30535424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30535424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1b9db8d6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1b9db8d6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01b9db8d6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01b9db8d6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youtu.be/pQNKCa-2oSY?t=192" TargetMode="External"/><Relationship Id="rId4" Type="http://schemas.openxmlformats.org/officeDocument/2006/relationships/hyperlink" Target="http://www.youtube.com/watch?v=pQNKCa-2oSY" TargetMode="External"/><Relationship Id="rId5"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hyperlink" Target="https://www.youtube.com/watch?v=TWE-bsLFyR4&amp;t=1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youtube.com/watch?v=NL0x-b6zZ8Y" TargetMode="External"/><Relationship Id="rId4" Type="http://schemas.openxmlformats.org/officeDocument/2006/relationships/image" Target="../media/image14.png"/><Relationship Id="rId5" Type="http://schemas.openxmlformats.org/officeDocument/2006/relationships/image" Target="../media/image9.png"/><Relationship Id="rId6"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www.youtube.com/watch?v=20SHvU2PKsM" TargetMode="External"/><Relationship Id="rId4"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w3.org/TR/WCAG2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www.un.org/development/desa/disabilities-fr/la-convention-en-bref-2/texte-integral-de-la-convention-relative-aux-droits-des-personnes-handicapees-13.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legifrance.gouv.fr/loda/article_lc/LEGIARTI000006682279/2016-10-08"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13.png"/><Relationship Id="rId6"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hyperlink" Target="https://hitek.fr/bonasavoir/bev-bandes-malvoyants_894" TargetMode="External"/><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2.jpg"/><Relationship Id="rId5" Type="http://schemas.openxmlformats.org/officeDocument/2006/relationships/image" Target="../media/image18.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47875" y="1578400"/>
            <a:ext cx="48279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L’Accessibilité Numérique</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Thaïs Révillon</a:t>
            </a:r>
            <a:endParaRPr/>
          </a:p>
          <a:p>
            <a:pPr indent="0" lvl="0" marL="0" rtl="0" algn="l">
              <a:spcBef>
                <a:spcPts val="0"/>
              </a:spcBef>
              <a:spcAft>
                <a:spcPts val="0"/>
              </a:spcAft>
              <a:buNone/>
            </a:pPr>
            <a:r>
              <a:rPr lang="fr"/>
              <a:t>thais.laboure@outlook.com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L’impact du handicap</a:t>
            </a:r>
            <a:endParaRPr/>
          </a:p>
        </p:txBody>
      </p:sp>
      <p:sp>
        <p:nvSpPr>
          <p:cNvPr id="200" name="Google Shape;200;p22"/>
          <p:cNvSpPr txBox="1"/>
          <p:nvPr>
            <p:ph idx="1" type="body"/>
          </p:nvPr>
        </p:nvSpPr>
        <p:spPr>
          <a:xfrm>
            <a:off x="1052550" y="4432550"/>
            <a:ext cx="7038900" cy="354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fr" u="sng">
                <a:solidFill>
                  <a:schemeClr val="hlink"/>
                </a:solidFill>
                <a:hlinkClick r:id="rId3"/>
              </a:rPr>
              <a:t>A Day with Jeff — Technology and Essential Tremor</a:t>
            </a:r>
            <a:endParaRPr/>
          </a:p>
        </p:txBody>
      </p:sp>
      <p:pic>
        <p:nvPicPr>
          <p:cNvPr descr="At Google, we care deeply about the power of technology to change people’s lives for the better. We’re particularly passionate about the ways in which it can impact users with a range of disabilities. In this video, Jeff’s daily experiences and challenges living with essential tremor help us understand how the innovation happening both inside and outside of Google could close the gaps and make a fundamental difference in people’s lives. Learn more about accessibility at Google (https://www.google.com/accessibility/) and the Google Impact Challenge: Disabilities (https://www.google.org/impactchallenge/disabilities/)." id="201" name="Google Shape;201;p22" title="A Day with Jeff — Technology and Essential Tremor">
            <a:hlinkClick r:id="rId4"/>
          </p:cNvPr>
          <p:cNvPicPr preferRelativeResize="0"/>
          <p:nvPr/>
        </p:nvPicPr>
        <p:blipFill>
          <a:blip r:embed="rId5">
            <a:alphaModFix/>
          </a:blip>
          <a:stretch>
            <a:fillRect/>
          </a:stretch>
        </p:blipFill>
        <p:spPr>
          <a:xfrm>
            <a:off x="2460400" y="1120450"/>
            <a:ext cx="4119250" cy="308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Accessibilité et numérique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Qu’est-ce que l’accessibilité numérique ?  </a:t>
            </a:r>
            <a:endParaRPr/>
          </a:p>
        </p:txBody>
      </p:sp>
      <p:sp>
        <p:nvSpPr>
          <p:cNvPr id="212" name="Google Shape;212;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500"/>
              <a:t>Permettre à tout utilisateur et utilisatrice d’accéder aux contenus et services du web, en prenant en compte :	</a:t>
            </a:r>
            <a:br>
              <a:rPr lang="fr" sz="1400"/>
            </a:br>
            <a:r>
              <a:rPr lang="fr" sz="1400"/>
              <a:t> 	</a:t>
            </a:r>
            <a:endParaRPr sz="1400"/>
          </a:p>
          <a:p>
            <a:pPr indent="-311150" lvl="1" marL="914400" rtl="0" algn="l">
              <a:spcBef>
                <a:spcPts val="1600"/>
              </a:spcBef>
              <a:spcAft>
                <a:spcPts val="0"/>
              </a:spcAft>
              <a:buClr>
                <a:schemeClr val="lt2"/>
              </a:buClr>
              <a:buSzPts val="1300"/>
              <a:buFont typeface="Arial"/>
              <a:buChar char="✓"/>
            </a:pPr>
            <a:r>
              <a:rPr b="1" lang="fr" sz="1400"/>
              <a:t>leurs handicaps possibles </a:t>
            </a:r>
            <a:r>
              <a:rPr lang="fr" sz="1400"/>
              <a:t>( déficience visuelle, malentendants, dyslexie,...  )</a:t>
            </a:r>
            <a:br>
              <a:rPr lang="fr" sz="1400"/>
            </a:br>
            <a:r>
              <a:rPr lang="fr" sz="1300"/>
              <a:t> 	</a:t>
            </a:r>
            <a:r>
              <a:rPr b="1" lang="fr" sz="1400"/>
              <a:t> </a:t>
            </a:r>
            <a:endParaRPr b="1" sz="1400"/>
          </a:p>
          <a:p>
            <a:pPr indent="-317500" lvl="1" marL="914400" rtl="0" algn="l">
              <a:spcBef>
                <a:spcPts val="0"/>
              </a:spcBef>
              <a:spcAft>
                <a:spcPts val="0"/>
              </a:spcAft>
              <a:buClr>
                <a:schemeClr val="lt2"/>
              </a:buClr>
              <a:buSzPts val="1400"/>
              <a:buFont typeface="Arial"/>
              <a:buChar char="✓"/>
            </a:pPr>
            <a:r>
              <a:rPr b="1" lang="fr" sz="1400"/>
              <a:t>leur support</a:t>
            </a:r>
            <a:r>
              <a:rPr lang="fr" sz="1400"/>
              <a:t> ( ordinateur, mobile, tablette, … ), 		</a:t>
            </a:r>
            <a:br>
              <a:rPr lang="fr" sz="1400"/>
            </a:br>
            <a:r>
              <a:rPr lang="fr" sz="1400"/>
              <a:t> 		</a:t>
            </a:r>
            <a:endParaRPr sz="1400"/>
          </a:p>
          <a:p>
            <a:pPr indent="-317500" lvl="1" marL="914400" rtl="0" algn="l">
              <a:spcBef>
                <a:spcPts val="0"/>
              </a:spcBef>
              <a:spcAft>
                <a:spcPts val="0"/>
              </a:spcAft>
              <a:buClr>
                <a:schemeClr val="lt2"/>
              </a:buClr>
              <a:buSzPts val="1400"/>
              <a:buFont typeface="Arial"/>
              <a:buChar char="✓"/>
            </a:pPr>
            <a:r>
              <a:rPr b="1" lang="fr" sz="1400"/>
              <a:t>leur environnement</a:t>
            </a:r>
            <a:r>
              <a:rPr lang="fr" sz="1400"/>
              <a:t> ( lumière, niveau sonore,…)</a:t>
            </a:r>
            <a:br>
              <a:rPr lang="fr" sz="1400"/>
            </a:br>
            <a:r>
              <a:rPr lang="fr" sz="1400"/>
              <a:t> 		</a:t>
            </a:r>
            <a:endParaRPr sz="1400"/>
          </a:p>
          <a:p>
            <a:pPr indent="-323850" lvl="1" marL="914400" rtl="0" algn="l">
              <a:spcBef>
                <a:spcPts val="0"/>
              </a:spcBef>
              <a:spcAft>
                <a:spcPts val="0"/>
              </a:spcAft>
              <a:buClr>
                <a:srgbClr val="000000"/>
              </a:buClr>
              <a:buSzPts val="1500"/>
              <a:buFont typeface="Arial"/>
              <a:buChar char="○"/>
            </a:pPr>
            <a:r>
              <a:t/>
            </a:r>
            <a:endParaRPr sz="1500"/>
          </a:p>
          <a:p>
            <a:pPr indent="0" lvl="0" marL="0" rtl="0" algn="l">
              <a:spcBef>
                <a:spcPts val="13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animEffect filter="fade" transition="in">
                                      <p:cBhvr>
                                        <p:cTn dur="1200"/>
                                        <p:tgtEl>
                                          <p:spTgt spid="2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1" st="1"/>
                                            </p:txEl>
                                          </p:spTgt>
                                        </p:tgtEl>
                                        <p:attrNameLst>
                                          <p:attrName>style.visibility</p:attrName>
                                        </p:attrNameLst>
                                      </p:cBhvr>
                                      <p:to>
                                        <p:strVal val="visible"/>
                                      </p:to>
                                    </p:set>
                                    <p:animEffect filter="fade" transition="in">
                                      <p:cBhvr>
                                        <p:cTn dur="1200"/>
                                        <p:tgtEl>
                                          <p:spTgt spid="2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2" st="2"/>
                                            </p:txEl>
                                          </p:spTgt>
                                        </p:tgtEl>
                                        <p:attrNameLst>
                                          <p:attrName>style.visibility</p:attrName>
                                        </p:attrNameLst>
                                      </p:cBhvr>
                                      <p:to>
                                        <p:strVal val="visible"/>
                                      </p:to>
                                    </p:set>
                                    <p:animEffect filter="fade" transition="in">
                                      <p:cBhvr>
                                        <p:cTn dur="1200"/>
                                        <p:tgtEl>
                                          <p:spTgt spid="2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3" st="3"/>
                                            </p:txEl>
                                          </p:spTgt>
                                        </p:tgtEl>
                                        <p:attrNameLst>
                                          <p:attrName>style.visibility</p:attrName>
                                        </p:attrNameLst>
                                      </p:cBhvr>
                                      <p:to>
                                        <p:strVal val="visible"/>
                                      </p:to>
                                    </p:set>
                                    <p:animEffect filter="fade" transition="in">
                                      <p:cBhvr>
                                        <p:cTn dur="1200"/>
                                        <p:tgtEl>
                                          <p:spTgt spid="2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4" st="4"/>
                                            </p:txEl>
                                          </p:spTgt>
                                        </p:tgtEl>
                                        <p:attrNameLst>
                                          <p:attrName>style.visibility</p:attrName>
                                        </p:attrNameLst>
                                      </p:cBhvr>
                                      <p:to>
                                        <p:strVal val="visible"/>
                                      </p:to>
                                    </p:set>
                                    <p:animEffect filter="fade" transition="in">
                                      <p:cBhvr>
                                        <p:cTn dur="1200"/>
                                        <p:tgtEl>
                                          <p:spTgt spid="21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5" st="5"/>
                                            </p:txEl>
                                          </p:spTgt>
                                        </p:tgtEl>
                                        <p:attrNameLst>
                                          <p:attrName>style.visibility</p:attrName>
                                        </p:attrNameLst>
                                      </p:cBhvr>
                                      <p:to>
                                        <p:strVal val="visible"/>
                                      </p:to>
                                    </p:set>
                                    <p:animEffect filter="fade" transition="in">
                                      <p:cBhvr>
                                        <p:cTn dur="1200"/>
                                        <p:tgtEl>
                                          <p:spTgt spid="21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Utilisation du Numérique</a:t>
            </a:r>
            <a:endParaRPr/>
          </a:p>
        </p:txBody>
      </p:sp>
      <p:sp>
        <p:nvSpPr>
          <p:cNvPr id="218" name="Google Shape;218;p25"/>
          <p:cNvSpPr txBox="1"/>
          <p:nvPr>
            <p:ph idx="1" type="body"/>
          </p:nvPr>
        </p:nvSpPr>
        <p:spPr>
          <a:xfrm>
            <a:off x="1297500" y="1415150"/>
            <a:ext cx="7038900" cy="31545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lt2"/>
              </a:buClr>
              <a:buSzPts val="1500"/>
              <a:buChar char="●"/>
            </a:pPr>
            <a:r>
              <a:rPr lang="fr" sz="1500">
                <a:solidFill>
                  <a:schemeClr val="lt2"/>
                </a:solidFill>
              </a:rPr>
              <a:t>Divertissement et communication</a:t>
            </a:r>
            <a:endParaRPr sz="1500">
              <a:solidFill>
                <a:schemeClr val="lt2"/>
              </a:solidFill>
            </a:endParaRPr>
          </a:p>
          <a:p>
            <a:pPr indent="-311150" lvl="1" marL="914400" rtl="0" algn="l">
              <a:spcBef>
                <a:spcPts val="0"/>
              </a:spcBef>
              <a:spcAft>
                <a:spcPts val="0"/>
              </a:spcAft>
              <a:buSzPts val="1300"/>
              <a:buChar char="○"/>
            </a:pPr>
            <a:r>
              <a:rPr lang="fr" sz="1300"/>
              <a:t>Films, séries, lecture, jeux vidéos</a:t>
            </a:r>
            <a:endParaRPr sz="1300"/>
          </a:p>
          <a:p>
            <a:pPr indent="-311150" lvl="1" marL="914400" rtl="0" algn="l">
              <a:spcBef>
                <a:spcPts val="0"/>
              </a:spcBef>
              <a:spcAft>
                <a:spcPts val="0"/>
              </a:spcAft>
              <a:buSzPts val="1300"/>
              <a:buChar char="○"/>
            </a:pPr>
            <a:r>
              <a:rPr lang="fr" sz="1300"/>
              <a:t>Applications de rencontre, Réseaux Sociaux</a:t>
            </a:r>
            <a:endParaRPr sz="1300"/>
          </a:p>
          <a:p>
            <a:pPr indent="-323850" lvl="0" marL="457200" rtl="0" algn="l">
              <a:spcBef>
                <a:spcPts val="0"/>
              </a:spcBef>
              <a:spcAft>
                <a:spcPts val="0"/>
              </a:spcAft>
              <a:buClr>
                <a:schemeClr val="lt2"/>
              </a:buClr>
              <a:buSzPts val="1500"/>
              <a:buChar char="●"/>
            </a:pPr>
            <a:r>
              <a:rPr lang="fr" sz="1500">
                <a:solidFill>
                  <a:schemeClr val="lt2"/>
                </a:solidFill>
              </a:rPr>
              <a:t>Information et éducation</a:t>
            </a:r>
            <a:endParaRPr sz="1500">
              <a:solidFill>
                <a:schemeClr val="lt2"/>
              </a:solidFill>
            </a:endParaRPr>
          </a:p>
          <a:p>
            <a:pPr indent="-311150" lvl="1" marL="914400" rtl="0" algn="l">
              <a:spcBef>
                <a:spcPts val="0"/>
              </a:spcBef>
              <a:spcAft>
                <a:spcPts val="0"/>
              </a:spcAft>
              <a:buSzPts val="1300"/>
              <a:buChar char="○"/>
            </a:pPr>
            <a:r>
              <a:rPr lang="fr" sz="1300"/>
              <a:t>MOOC en ligne</a:t>
            </a:r>
            <a:endParaRPr sz="1300"/>
          </a:p>
          <a:p>
            <a:pPr indent="-311150" lvl="1" marL="914400" rtl="0" algn="l">
              <a:spcBef>
                <a:spcPts val="0"/>
              </a:spcBef>
              <a:spcAft>
                <a:spcPts val="0"/>
              </a:spcAft>
              <a:buSzPts val="1300"/>
              <a:buChar char="○"/>
            </a:pPr>
            <a:r>
              <a:rPr lang="fr" sz="1300"/>
              <a:t>Sites d’informations en ligne</a:t>
            </a:r>
            <a:endParaRPr sz="1300"/>
          </a:p>
          <a:p>
            <a:pPr indent="-311150" lvl="1" marL="914400" rtl="0" algn="l">
              <a:spcBef>
                <a:spcPts val="0"/>
              </a:spcBef>
              <a:spcAft>
                <a:spcPts val="0"/>
              </a:spcAft>
              <a:buSzPts val="1300"/>
              <a:buChar char="○"/>
            </a:pPr>
            <a:r>
              <a:rPr lang="fr" sz="1300"/>
              <a:t>Blogs, sites de recettes</a:t>
            </a:r>
            <a:endParaRPr sz="1300"/>
          </a:p>
          <a:p>
            <a:pPr indent="-323850" lvl="0" marL="457200" rtl="0" algn="l">
              <a:spcBef>
                <a:spcPts val="0"/>
              </a:spcBef>
              <a:spcAft>
                <a:spcPts val="0"/>
              </a:spcAft>
              <a:buClr>
                <a:schemeClr val="lt2"/>
              </a:buClr>
              <a:buSzPts val="1500"/>
              <a:buChar char="●"/>
            </a:pPr>
            <a:r>
              <a:rPr lang="fr" sz="1500">
                <a:solidFill>
                  <a:schemeClr val="lt2"/>
                </a:solidFill>
              </a:rPr>
              <a:t>Administratif</a:t>
            </a:r>
            <a:endParaRPr sz="1500">
              <a:solidFill>
                <a:schemeClr val="lt2"/>
              </a:solidFill>
            </a:endParaRPr>
          </a:p>
          <a:p>
            <a:pPr indent="-311150" lvl="1" marL="914400" rtl="0" algn="l">
              <a:spcBef>
                <a:spcPts val="0"/>
              </a:spcBef>
              <a:spcAft>
                <a:spcPts val="0"/>
              </a:spcAft>
              <a:buSzPts val="1300"/>
              <a:buChar char="○"/>
            </a:pPr>
            <a:r>
              <a:rPr lang="fr" sz="1300"/>
              <a:t>Améli, Pôle Emploi, CAF, Impôt</a:t>
            </a:r>
            <a:endParaRPr sz="1300"/>
          </a:p>
          <a:p>
            <a:pPr indent="-311150" lvl="1" marL="914400" rtl="0" algn="l">
              <a:spcBef>
                <a:spcPts val="0"/>
              </a:spcBef>
              <a:spcAft>
                <a:spcPts val="0"/>
              </a:spcAft>
              <a:buSzPts val="1300"/>
              <a:buChar char="○"/>
            </a:pPr>
            <a:r>
              <a:rPr lang="fr" sz="1300"/>
              <a:t>Prise de rendez-vous</a:t>
            </a:r>
            <a:endParaRPr sz="1800"/>
          </a:p>
          <a:p>
            <a:pPr indent="-311150" lvl="1" marL="914400" rtl="0" algn="l">
              <a:spcBef>
                <a:spcPts val="0"/>
              </a:spcBef>
              <a:spcAft>
                <a:spcPts val="0"/>
              </a:spcAft>
              <a:buSzPts val="1300"/>
              <a:buChar char="○"/>
            </a:pPr>
            <a:r>
              <a:rPr lang="fr" sz="1300"/>
              <a:t>Recherche d’emploi</a:t>
            </a:r>
            <a:endParaRPr sz="1300"/>
          </a:p>
          <a:p>
            <a:pPr indent="-323850" lvl="0" marL="457200" rtl="0" algn="l">
              <a:spcBef>
                <a:spcPts val="0"/>
              </a:spcBef>
              <a:spcAft>
                <a:spcPts val="0"/>
              </a:spcAft>
              <a:buClr>
                <a:schemeClr val="lt2"/>
              </a:buClr>
              <a:buSzPts val="1500"/>
              <a:buChar char="●"/>
            </a:pPr>
            <a:r>
              <a:rPr lang="fr" sz="1500">
                <a:solidFill>
                  <a:schemeClr val="lt2"/>
                </a:solidFill>
              </a:rPr>
              <a:t>Achats en ligne</a:t>
            </a:r>
            <a:endParaRPr sz="1500">
              <a:solidFill>
                <a:schemeClr val="lt2"/>
              </a:solidFill>
            </a:endParaRPr>
          </a:p>
        </p:txBody>
      </p:sp>
      <p:pic>
        <p:nvPicPr>
          <p:cNvPr descr="What can internet use tell us about our society and the economy? | Data  Science Campus" id="219" name="Google Shape;219;p25"/>
          <p:cNvPicPr preferRelativeResize="0"/>
          <p:nvPr/>
        </p:nvPicPr>
        <p:blipFill>
          <a:blip r:embed="rId3">
            <a:alphaModFix/>
          </a:blip>
          <a:stretch>
            <a:fillRect/>
          </a:stretch>
        </p:blipFill>
        <p:spPr>
          <a:xfrm>
            <a:off x="5602075" y="1828150"/>
            <a:ext cx="2734324" cy="2039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Différentes manières d’utiliser le Web</a:t>
            </a:r>
            <a:endParaRPr/>
          </a:p>
        </p:txBody>
      </p:sp>
      <p:pic>
        <p:nvPicPr>
          <p:cNvPr id="225" name="Google Shape;225;p26"/>
          <p:cNvPicPr preferRelativeResize="0"/>
          <p:nvPr/>
        </p:nvPicPr>
        <p:blipFill>
          <a:blip r:embed="rId3">
            <a:alphaModFix/>
          </a:blip>
          <a:stretch>
            <a:fillRect/>
          </a:stretch>
        </p:blipFill>
        <p:spPr>
          <a:xfrm>
            <a:off x="2153200" y="1448125"/>
            <a:ext cx="4837599" cy="2418800"/>
          </a:xfrm>
          <a:prstGeom prst="rect">
            <a:avLst/>
          </a:prstGeom>
          <a:noFill/>
          <a:ln>
            <a:noFill/>
          </a:ln>
        </p:spPr>
      </p:pic>
      <p:sp>
        <p:nvSpPr>
          <p:cNvPr id="226" name="Google Shape;226;p26"/>
          <p:cNvSpPr txBox="1"/>
          <p:nvPr/>
        </p:nvSpPr>
        <p:spPr>
          <a:xfrm>
            <a:off x="1690350" y="4065225"/>
            <a:ext cx="5763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a:solidFill>
                  <a:schemeClr val="lt1"/>
                </a:solidFill>
                <a:latin typeface="Lato"/>
                <a:ea typeface="Lato"/>
                <a:cs typeface="Lato"/>
                <a:sym typeface="Lato"/>
              </a:rPr>
              <a:t>Plage Braille :</a:t>
            </a:r>
            <a:endParaRPr>
              <a:solidFill>
                <a:schemeClr val="lt1"/>
              </a:solidFill>
              <a:latin typeface="Lato"/>
              <a:ea typeface="Lato"/>
              <a:cs typeface="Lato"/>
              <a:sym typeface="Lato"/>
            </a:endParaRPr>
          </a:p>
          <a:p>
            <a:pPr indent="0" lvl="0" marL="0" rtl="0" algn="ctr">
              <a:spcBef>
                <a:spcPts val="0"/>
              </a:spcBef>
              <a:spcAft>
                <a:spcPts val="0"/>
              </a:spcAft>
              <a:buNone/>
            </a:pPr>
            <a:r>
              <a:rPr lang="fr">
                <a:solidFill>
                  <a:schemeClr val="lt1"/>
                </a:solidFill>
                <a:latin typeface="Lato"/>
                <a:ea typeface="Lato"/>
                <a:cs typeface="Lato"/>
                <a:sym typeface="Lato"/>
              </a:rPr>
              <a:t>Retranscrit l’écran en braille, peut-être couplé avec un lecteur d’écran</a:t>
            </a:r>
            <a:endParaRPr>
              <a:solidFill>
                <a:schemeClr val="lt1"/>
              </a:solidFill>
              <a:latin typeface="Lato"/>
              <a:ea typeface="Lato"/>
              <a:cs typeface="Lato"/>
              <a:sym typeface="Lato"/>
            </a:endParaRPr>
          </a:p>
          <a:p>
            <a:pPr indent="0" lvl="0" marL="0" rtl="0" algn="ctr">
              <a:spcBef>
                <a:spcPts val="0"/>
              </a:spcBef>
              <a:spcAft>
                <a:spcPts val="0"/>
              </a:spcAft>
              <a:buNone/>
            </a:pPr>
            <a:r>
              <a:rPr lang="fr">
                <a:solidFill>
                  <a:schemeClr val="lt1"/>
                </a:solidFill>
                <a:latin typeface="Lato"/>
                <a:ea typeface="Lato"/>
                <a:cs typeface="Lato"/>
                <a:sym typeface="Lato"/>
              </a:rPr>
              <a:t>Exemple : lecteur d’écran sur smartphone : </a:t>
            </a:r>
            <a:r>
              <a:rPr lang="fr" u="sng">
                <a:solidFill>
                  <a:schemeClr val="hlink"/>
                </a:solidFill>
                <a:latin typeface="Lato"/>
                <a:ea typeface="Lato"/>
                <a:cs typeface="Lato"/>
                <a:sym typeface="Lato"/>
                <a:hlinkClick r:id="rId4"/>
              </a:rPr>
              <a:t>https://www.youtube.com/watch?v=TWE-bsLFyR4&amp;t=1s</a:t>
            </a:r>
            <a:endParaRPr>
              <a:solidFill>
                <a:srgbClr val="C3DDD0"/>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Différentes manières d’utiliser le Web</a:t>
            </a:r>
            <a:endParaRPr/>
          </a:p>
        </p:txBody>
      </p:sp>
      <p:sp>
        <p:nvSpPr>
          <p:cNvPr id="232" name="Google Shape;232;p27"/>
          <p:cNvSpPr txBox="1"/>
          <p:nvPr/>
        </p:nvSpPr>
        <p:spPr>
          <a:xfrm>
            <a:off x="666750" y="3284425"/>
            <a:ext cx="8192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chemeClr val="lt1"/>
                </a:solidFill>
                <a:latin typeface="Lato"/>
                <a:ea typeface="Lato"/>
                <a:cs typeface="Lato"/>
                <a:sym typeface="Lato"/>
              </a:rPr>
              <a:t>Souris ou Joysticks adaptés ( Image 1 ), “Puff and Sip” ( Image 2 ), Lazer et clavier virtuel ( Image 3 ), reconnaissance de mouvements… </a:t>
            </a:r>
            <a:endParaRPr>
              <a:solidFill>
                <a:schemeClr val="lt1"/>
              </a:solidFill>
              <a:latin typeface="Lato"/>
              <a:ea typeface="Lato"/>
              <a:cs typeface="Lato"/>
              <a:sym typeface="Lato"/>
            </a:endParaRPr>
          </a:p>
          <a:p>
            <a:pPr indent="0" lvl="0" marL="0" rtl="0" algn="l">
              <a:spcBef>
                <a:spcPts val="0"/>
              </a:spcBef>
              <a:spcAft>
                <a:spcPts val="0"/>
              </a:spcAft>
              <a:buNone/>
            </a:pPr>
            <a:r>
              <a:rPr lang="fr">
                <a:solidFill>
                  <a:schemeClr val="lt1"/>
                </a:solidFill>
                <a:latin typeface="Lato"/>
                <a:ea typeface="Lato"/>
                <a:cs typeface="Lato"/>
                <a:sym typeface="Lato"/>
              </a:rPr>
              <a:t>Différents outils sont proposés aux personnes ayant un handicap moteur pour faciliter leur utilisation du web. </a:t>
            </a:r>
            <a:endParaRPr>
              <a:solidFill>
                <a:schemeClr val="lt1"/>
              </a:solidFill>
              <a:latin typeface="Lato"/>
              <a:ea typeface="Lato"/>
              <a:cs typeface="Lato"/>
              <a:sym typeface="Lato"/>
            </a:endParaRPr>
          </a:p>
          <a:p>
            <a:pPr indent="0" lvl="0" marL="0" rtl="0" algn="l">
              <a:spcBef>
                <a:spcPts val="0"/>
              </a:spcBef>
              <a:spcAft>
                <a:spcPts val="0"/>
              </a:spcAft>
              <a:buNone/>
            </a:pPr>
            <a:r>
              <a:rPr lang="fr">
                <a:solidFill>
                  <a:schemeClr val="lt1"/>
                </a:solidFill>
                <a:latin typeface="Lato"/>
                <a:ea typeface="Lato"/>
                <a:cs typeface="Lato"/>
                <a:sym typeface="Lato"/>
              </a:rPr>
              <a:t>Démos: détecteur de mouvement macOS 10 : </a:t>
            </a:r>
            <a:r>
              <a:rPr lang="fr" u="sng">
                <a:solidFill>
                  <a:srgbClr val="C3DDD0"/>
                </a:solidFill>
                <a:latin typeface="Lato"/>
                <a:ea typeface="Lato"/>
                <a:cs typeface="Lato"/>
                <a:sym typeface="Lato"/>
                <a:hlinkClick r:id="rId3">
                  <a:extLst>
                    <a:ext uri="{A12FA001-AC4F-418D-AE19-62706E023703}">
                      <ahyp:hlinkClr val="tx"/>
                    </a:ext>
                  </a:extLst>
                </a:hlinkClick>
              </a:rPr>
              <a:t>https://www.youtube.com/watch?v=NL0x-b6zZ8Y</a:t>
            </a:r>
            <a:endParaRPr>
              <a:solidFill>
                <a:srgbClr val="C3DDD0"/>
              </a:solidFill>
              <a:latin typeface="Lato"/>
              <a:ea typeface="Lato"/>
              <a:cs typeface="Lato"/>
              <a:sym typeface="Lato"/>
            </a:endParaRPr>
          </a:p>
          <a:p>
            <a:pPr indent="0" lvl="0" marL="0" rtl="0" algn="ctr">
              <a:spcBef>
                <a:spcPts val="0"/>
              </a:spcBef>
              <a:spcAft>
                <a:spcPts val="0"/>
              </a:spcAft>
              <a:buNone/>
            </a:pPr>
            <a:r>
              <a:t/>
            </a:r>
            <a:endParaRPr>
              <a:solidFill>
                <a:schemeClr val="lt1"/>
              </a:solidFill>
              <a:latin typeface="Lato"/>
              <a:ea typeface="Lato"/>
              <a:cs typeface="Lato"/>
              <a:sym typeface="Lato"/>
            </a:endParaRPr>
          </a:p>
        </p:txBody>
      </p:sp>
      <p:pic>
        <p:nvPicPr>
          <p:cNvPr id="233" name="Google Shape;233;p27"/>
          <p:cNvPicPr preferRelativeResize="0"/>
          <p:nvPr/>
        </p:nvPicPr>
        <p:blipFill>
          <a:blip r:embed="rId4">
            <a:alphaModFix/>
          </a:blip>
          <a:stretch>
            <a:fillRect/>
          </a:stretch>
        </p:blipFill>
        <p:spPr>
          <a:xfrm>
            <a:off x="666750" y="1416875"/>
            <a:ext cx="2095500" cy="1666875"/>
          </a:xfrm>
          <a:prstGeom prst="rect">
            <a:avLst/>
          </a:prstGeom>
          <a:noFill/>
          <a:ln>
            <a:noFill/>
          </a:ln>
        </p:spPr>
      </p:pic>
      <p:pic>
        <p:nvPicPr>
          <p:cNvPr id="234" name="Google Shape;234;p27"/>
          <p:cNvPicPr preferRelativeResize="0"/>
          <p:nvPr/>
        </p:nvPicPr>
        <p:blipFill>
          <a:blip r:embed="rId5">
            <a:alphaModFix/>
          </a:blip>
          <a:stretch>
            <a:fillRect/>
          </a:stretch>
        </p:blipFill>
        <p:spPr>
          <a:xfrm>
            <a:off x="3021361" y="1416875"/>
            <a:ext cx="3304378" cy="1666875"/>
          </a:xfrm>
          <a:prstGeom prst="rect">
            <a:avLst/>
          </a:prstGeom>
          <a:noFill/>
          <a:ln>
            <a:noFill/>
          </a:ln>
        </p:spPr>
      </p:pic>
      <p:pic>
        <p:nvPicPr>
          <p:cNvPr id="235" name="Google Shape;235;p27"/>
          <p:cNvPicPr preferRelativeResize="0"/>
          <p:nvPr/>
        </p:nvPicPr>
        <p:blipFill>
          <a:blip r:embed="rId6">
            <a:alphaModFix/>
          </a:blip>
          <a:stretch>
            <a:fillRect/>
          </a:stretch>
        </p:blipFill>
        <p:spPr>
          <a:xfrm>
            <a:off x="6478139" y="1460250"/>
            <a:ext cx="2381250" cy="1628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Le Cadre Légal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type="title"/>
          </p:nvPr>
        </p:nvSpPr>
        <p:spPr>
          <a:xfrm>
            <a:off x="1297500" y="393750"/>
            <a:ext cx="7038900" cy="73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L’Initiative d’Accès au Web ( WAI )</a:t>
            </a:r>
            <a:endParaRPr/>
          </a:p>
        </p:txBody>
      </p:sp>
      <p:sp>
        <p:nvSpPr>
          <p:cNvPr id="246" name="Google Shape;246;p29"/>
          <p:cNvSpPr txBox="1"/>
          <p:nvPr>
            <p:ph idx="1" type="body"/>
          </p:nvPr>
        </p:nvSpPr>
        <p:spPr>
          <a:xfrm>
            <a:off x="1297500" y="1272550"/>
            <a:ext cx="7038900" cy="32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fr" sz="1800">
                <a:latin typeface="Indie Flower"/>
                <a:ea typeface="Indie Flower"/>
                <a:cs typeface="Indie Flower"/>
                <a:sym typeface="Indie Flower"/>
              </a:rPr>
              <a:t>“Le pouvoir du Web est dans son universalité. L’accès pour tous, quel que soit le handicap, est un aspect essentiel” </a:t>
            </a:r>
            <a:r>
              <a:rPr b="1" lang="fr"/>
              <a:t>- </a:t>
            </a:r>
            <a:r>
              <a:rPr b="1" lang="fr"/>
              <a:t> </a:t>
            </a:r>
            <a:r>
              <a:rPr b="1" lang="fr" sz="1400"/>
              <a:t>Tim Berners-Lee</a:t>
            </a:r>
            <a:endParaRPr b="1" sz="1400"/>
          </a:p>
          <a:p>
            <a:pPr indent="0" lvl="0" marL="0" rtl="0" algn="l">
              <a:spcBef>
                <a:spcPts val="1600"/>
              </a:spcBef>
              <a:spcAft>
                <a:spcPts val="0"/>
              </a:spcAft>
              <a:buNone/>
            </a:pPr>
            <a:r>
              <a:rPr lang="fr" sz="1400"/>
              <a:t>La mission du W3C est d’amener le Web à son plein potentiel, en développant des protocoles et des directives permettant une croissance à long terme du Web.</a:t>
            </a:r>
            <a:endParaRPr sz="1400"/>
          </a:p>
          <a:p>
            <a:pPr indent="-317500" lvl="0" marL="457200" rtl="0" algn="l">
              <a:spcBef>
                <a:spcPts val="1200"/>
              </a:spcBef>
              <a:spcAft>
                <a:spcPts val="0"/>
              </a:spcAft>
              <a:buSzPts val="1400"/>
              <a:buChar char="●"/>
            </a:pPr>
            <a:r>
              <a:rPr lang="fr" sz="1400"/>
              <a:t>1997 : création de la </a:t>
            </a:r>
            <a:r>
              <a:rPr i="1" lang="fr" sz="1400"/>
              <a:t>Web Accessibility Initiative </a:t>
            </a:r>
            <a:r>
              <a:rPr lang="fr" sz="1400"/>
              <a:t>( WAI ), ayant pour mission de proposer des solutions techniques pour rendre le web accessible à tous.</a:t>
            </a:r>
            <a:endParaRPr sz="1400"/>
          </a:p>
          <a:p>
            <a:pPr indent="-317500" lvl="1" marL="914400" rtl="0" algn="l">
              <a:spcBef>
                <a:spcPts val="0"/>
              </a:spcBef>
              <a:spcAft>
                <a:spcPts val="0"/>
              </a:spcAft>
              <a:buSzPts val="1400"/>
              <a:buChar char="○"/>
            </a:pPr>
            <a:r>
              <a:rPr lang="fr" sz="1400"/>
              <a:t>Recommandations</a:t>
            </a:r>
            <a:endParaRPr sz="1400"/>
          </a:p>
          <a:p>
            <a:pPr indent="-317500" lvl="1" marL="914400" rtl="0" algn="l">
              <a:spcBef>
                <a:spcPts val="0"/>
              </a:spcBef>
              <a:spcAft>
                <a:spcPts val="0"/>
              </a:spcAft>
              <a:buSzPts val="1400"/>
              <a:buChar char="○"/>
            </a:pPr>
            <a:r>
              <a:rPr lang="fr" sz="1400"/>
              <a:t>Développement d’outils</a:t>
            </a:r>
            <a:endParaRPr sz="1400"/>
          </a:p>
          <a:p>
            <a:pPr indent="-317500" lvl="1" marL="914400" rtl="0" algn="l">
              <a:spcBef>
                <a:spcPts val="0"/>
              </a:spcBef>
              <a:spcAft>
                <a:spcPts val="0"/>
              </a:spcAft>
              <a:buSzPts val="1400"/>
              <a:buChar char="○"/>
            </a:pPr>
            <a:r>
              <a:rPr lang="fr" sz="1400"/>
              <a:t>Information et formations</a:t>
            </a:r>
            <a:endParaRPr sz="1400"/>
          </a:p>
          <a:p>
            <a:pPr indent="-317500" lvl="1" marL="914400" rtl="0" algn="l">
              <a:spcBef>
                <a:spcPts val="0"/>
              </a:spcBef>
              <a:spcAft>
                <a:spcPts val="0"/>
              </a:spcAft>
              <a:buSzPts val="1400"/>
              <a:buChar char="○"/>
            </a:pPr>
            <a:r>
              <a:rPr lang="fr" sz="1400"/>
              <a:t>Recherche et Développement</a:t>
            </a:r>
            <a:endParaRPr sz="1400"/>
          </a:p>
        </p:txBody>
      </p:sp>
      <p:pic>
        <p:nvPicPr>
          <p:cNvPr id="247" name="Google Shape;247;p29"/>
          <p:cNvPicPr preferRelativeResize="0"/>
          <p:nvPr/>
        </p:nvPicPr>
        <p:blipFill>
          <a:blip r:embed="rId3">
            <a:alphaModFix/>
          </a:blip>
          <a:stretch>
            <a:fillRect/>
          </a:stretch>
        </p:blipFill>
        <p:spPr>
          <a:xfrm>
            <a:off x="5974675" y="3475225"/>
            <a:ext cx="1838450" cy="1164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L’Initiative d’Accès au Web</a:t>
            </a:r>
            <a:endParaRPr/>
          </a:p>
        </p:txBody>
      </p:sp>
      <p:pic>
        <p:nvPicPr>
          <p:cNvPr descr="Subtitles are available in over 20 languages. You can change the language through the Settings icon, which is after the CC icon.&#10;---&#10;You are welcome to use this video in training, presentations, etc. -- *if you include a link to this source page*: https://www.w3.org/WAI/videos/standards-and-benefits/&#10;&#10;---&#10;For more information, see:&#10;* Introduction to Web Accessibility https://www.w3.org/WAI/fundamentals/accessibility-intro/&#10;* Web Accessibility Perspectives Videos: Explore the Impact and Benefits for Everyone https://www.w3.org/WAI/perspectives/ - for information on specific accessibility topics&#10;* WAI website https://www.w3.org/WAI/ - for a range of support material on web accessibility&#10;---&#10;If you would like to provide additional language translations, see https://www.w3.org/WAI/videos/standards-and-benefits.html#translations&#10;." id="253" name="Google Shape;253;p30" title="Introduction to Web Accessibility and W3C Standards">
            <a:hlinkClick r:id="rId3"/>
          </p:cNvPr>
          <p:cNvPicPr preferRelativeResize="0"/>
          <p:nvPr/>
        </p:nvPicPr>
        <p:blipFill>
          <a:blip r:embed="rId4">
            <a:alphaModFix/>
          </a:blip>
          <a:stretch>
            <a:fillRect/>
          </a:stretch>
        </p:blipFill>
        <p:spPr>
          <a:xfrm>
            <a:off x="2086325" y="100870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Web Content Accessibility Guidelines 2.2</a:t>
            </a:r>
            <a:endParaRPr/>
          </a:p>
        </p:txBody>
      </p:sp>
      <p:sp>
        <p:nvSpPr>
          <p:cNvPr id="259" name="Google Shape;259;p31"/>
          <p:cNvSpPr txBox="1"/>
          <p:nvPr>
            <p:ph idx="1" type="body"/>
          </p:nvPr>
        </p:nvSpPr>
        <p:spPr>
          <a:xfrm>
            <a:off x="1144125" y="1159275"/>
            <a:ext cx="7320600" cy="36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400"/>
              <a:t>Recommendations du W3C de février 2020 :  </a:t>
            </a:r>
            <a:r>
              <a:rPr lang="fr" sz="1400" u="sng">
                <a:solidFill>
                  <a:schemeClr val="hlink"/>
                </a:solidFill>
                <a:hlinkClick r:id="rId3"/>
              </a:rPr>
              <a:t>w3c.org - WCAG 2.2</a:t>
            </a:r>
            <a:endParaRPr sz="1400"/>
          </a:p>
          <a:p>
            <a:pPr indent="0" lvl="0" marL="0" rtl="0" algn="l">
              <a:spcBef>
                <a:spcPts val="1600"/>
              </a:spcBef>
              <a:spcAft>
                <a:spcPts val="0"/>
              </a:spcAft>
              <a:buNone/>
            </a:pPr>
            <a:r>
              <a:rPr lang="fr" sz="1400"/>
              <a:t>Chaque individu qui souhaite utiliser le Web doit avoir du contenu qui est :</a:t>
            </a:r>
            <a:endParaRPr sz="1400"/>
          </a:p>
          <a:p>
            <a:pPr indent="-317500" lvl="0" marL="457200" rtl="0" algn="l">
              <a:spcBef>
                <a:spcPts val="1600"/>
              </a:spcBef>
              <a:spcAft>
                <a:spcPts val="0"/>
              </a:spcAft>
              <a:buSzPts val="1400"/>
              <a:buChar char="●"/>
            </a:pPr>
            <a:r>
              <a:rPr b="1" lang="fr" sz="1400">
                <a:solidFill>
                  <a:schemeClr val="lt2"/>
                </a:solidFill>
              </a:rPr>
              <a:t>Perceptible </a:t>
            </a:r>
            <a:r>
              <a:rPr lang="fr" sz="1400"/>
              <a:t>- L'information et les composants de l'interface utilisateur doivent être présentés à l'utilisateur de façon à ce qu'il puisse les percevoir. </a:t>
            </a:r>
            <a:endParaRPr sz="1400"/>
          </a:p>
          <a:p>
            <a:pPr indent="-317500" lvl="0" marL="457200" rtl="0" algn="l">
              <a:spcBef>
                <a:spcPts val="0"/>
              </a:spcBef>
              <a:spcAft>
                <a:spcPts val="0"/>
              </a:spcAft>
              <a:buSzPts val="1400"/>
              <a:buChar char="●"/>
            </a:pPr>
            <a:r>
              <a:rPr b="1" lang="fr" sz="1400">
                <a:solidFill>
                  <a:schemeClr val="lt2"/>
                </a:solidFill>
              </a:rPr>
              <a:t>Utilisable</a:t>
            </a:r>
            <a:r>
              <a:rPr lang="fr" sz="1400"/>
              <a:t> - L'i</a:t>
            </a:r>
            <a:r>
              <a:rPr lang="fr" sz="1400"/>
              <a:t>n</a:t>
            </a:r>
            <a:r>
              <a:rPr lang="fr" sz="1400"/>
              <a:t>terface ne peut pas exiger une interaction qu'un utilisateur ne peut effectuer.</a:t>
            </a:r>
            <a:endParaRPr sz="1400"/>
          </a:p>
          <a:p>
            <a:pPr indent="-317500" lvl="0" marL="457200" rtl="0" algn="l">
              <a:spcBef>
                <a:spcPts val="0"/>
              </a:spcBef>
              <a:spcAft>
                <a:spcPts val="0"/>
              </a:spcAft>
              <a:buSzPts val="1400"/>
              <a:buChar char="●"/>
            </a:pPr>
            <a:r>
              <a:rPr b="1" lang="fr" sz="1400">
                <a:solidFill>
                  <a:schemeClr val="lt2"/>
                </a:solidFill>
              </a:rPr>
              <a:t>Compréhensible</a:t>
            </a:r>
            <a:r>
              <a:rPr lang="fr" sz="1400"/>
              <a:t> </a:t>
            </a:r>
            <a:r>
              <a:rPr lang="fr" sz="1400"/>
              <a:t>- Compréhension du contenu et de l’interface.</a:t>
            </a:r>
            <a:endParaRPr sz="1400"/>
          </a:p>
          <a:p>
            <a:pPr indent="-317500" lvl="0" marL="457200" rtl="0" algn="l">
              <a:spcBef>
                <a:spcPts val="0"/>
              </a:spcBef>
              <a:spcAft>
                <a:spcPts val="0"/>
              </a:spcAft>
              <a:buSzPts val="1400"/>
              <a:buChar char="●"/>
            </a:pPr>
            <a:r>
              <a:rPr b="1" lang="fr" sz="1400">
                <a:solidFill>
                  <a:schemeClr val="lt2"/>
                </a:solidFill>
              </a:rPr>
              <a:t>Robuste</a:t>
            </a:r>
            <a:r>
              <a:rPr b="1" lang="fr" sz="1400"/>
              <a:t> </a:t>
            </a:r>
            <a:r>
              <a:rPr lang="fr" sz="1400"/>
              <a:t>- Le contenu doit être suffisamment robuste pour être interprété de manière fiable par une large variété d'agents utilisateurs, y compris les technologies d'assistance.</a:t>
            </a:r>
            <a:endParaRPr sz="1400"/>
          </a:p>
          <a:p>
            <a:pPr indent="0" lvl="0" marL="0" rtl="0" algn="l">
              <a:spcBef>
                <a:spcPts val="1600"/>
              </a:spcBef>
              <a:spcAft>
                <a:spcPts val="1600"/>
              </a:spcAft>
              <a:buNone/>
            </a:pPr>
            <a:r>
              <a:rPr b="1" lang="fr" sz="1400"/>
              <a:t>Si l'un de ces principes n'est pas vrai, les utilisateurs en situation de handicap ne seront pas en mesure d'utiliser le Web.</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Qu’est-ce que l’accessibilité ?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Règles de base du WCAG</a:t>
            </a:r>
            <a:endParaRPr/>
          </a:p>
        </p:txBody>
      </p:sp>
      <p:sp>
        <p:nvSpPr>
          <p:cNvPr id="265" name="Google Shape;265;p32"/>
          <p:cNvSpPr txBox="1"/>
          <p:nvPr>
            <p:ph idx="1" type="body"/>
          </p:nvPr>
        </p:nvSpPr>
        <p:spPr>
          <a:xfrm>
            <a:off x="611700" y="1567550"/>
            <a:ext cx="4682700" cy="3132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A8CCBA"/>
              </a:buClr>
              <a:buSzPts val="1300"/>
              <a:buChar char="●"/>
            </a:pPr>
            <a:r>
              <a:rPr b="1" lang="fr">
                <a:solidFill>
                  <a:srgbClr val="A8CCBA"/>
                </a:solidFill>
              </a:rPr>
              <a:t>Percevable : </a:t>
            </a:r>
            <a:endParaRPr b="1">
              <a:solidFill>
                <a:srgbClr val="A8CCBA"/>
              </a:solidFill>
            </a:endParaRPr>
          </a:p>
          <a:p>
            <a:pPr indent="-298450" lvl="1" marL="914400" rtl="0" algn="l">
              <a:spcBef>
                <a:spcPts val="0"/>
              </a:spcBef>
              <a:spcAft>
                <a:spcPts val="0"/>
              </a:spcAft>
              <a:buSzPts val="1100"/>
              <a:buChar char="○"/>
            </a:pPr>
            <a:r>
              <a:rPr lang="fr"/>
              <a:t>Fournir un texte alternatif pour tout élément non textuel</a:t>
            </a:r>
            <a:endParaRPr/>
          </a:p>
          <a:p>
            <a:pPr indent="-298450" lvl="1" marL="914400" rtl="0" algn="l">
              <a:spcBef>
                <a:spcPts val="0"/>
              </a:spcBef>
              <a:spcAft>
                <a:spcPts val="0"/>
              </a:spcAft>
              <a:buSzPts val="1100"/>
              <a:buChar char="○"/>
            </a:pPr>
            <a:r>
              <a:rPr lang="fr"/>
              <a:t>Fournir des alternatives pour les éléments multimédias</a:t>
            </a:r>
            <a:endParaRPr/>
          </a:p>
          <a:p>
            <a:pPr indent="-298450" lvl="1" marL="914400" rtl="0" algn="l">
              <a:spcBef>
                <a:spcPts val="0"/>
              </a:spcBef>
              <a:spcAft>
                <a:spcPts val="0"/>
              </a:spcAft>
              <a:buSzPts val="1100"/>
              <a:buChar char="○"/>
            </a:pPr>
            <a:r>
              <a:rPr lang="fr"/>
              <a:t>Présenter chaque contenu de différentes manières accessibles à tous, sans perdre le sens</a:t>
            </a:r>
            <a:endParaRPr/>
          </a:p>
          <a:p>
            <a:pPr indent="-298450" lvl="1" marL="914400" rtl="0" algn="l">
              <a:spcBef>
                <a:spcPts val="0"/>
              </a:spcBef>
              <a:spcAft>
                <a:spcPts val="0"/>
              </a:spcAft>
              <a:buSzPts val="1100"/>
              <a:buChar char="○"/>
            </a:pPr>
            <a:r>
              <a:rPr lang="fr"/>
              <a:t>Faciliter l’écoute et la lecture du contenu pour tous</a:t>
            </a:r>
            <a:endParaRPr/>
          </a:p>
          <a:p>
            <a:pPr indent="-311150" lvl="0" marL="457200" rtl="0" algn="l">
              <a:spcBef>
                <a:spcPts val="0"/>
              </a:spcBef>
              <a:spcAft>
                <a:spcPts val="0"/>
              </a:spcAft>
              <a:buClr>
                <a:srgbClr val="A8CCBA"/>
              </a:buClr>
              <a:buSzPts val="1300"/>
              <a:buChar char="●"/>
            </a:pPr>
            <a:r>
              <a:rPr b="1" lang="fr">
                <a:solidFill>
                  <a:srgbClr val="A8CCBA"/>
                </a:solidFill>
              </a:rPr>
              <a:t>Utilisable</a:t>
            </a:r>
            <a:endParaRPr b="1">
              <a:solidFill>
                <a:srgbClr val="A8CCBA"/>
              </a:solidFill>
            </a:endParaRPr>
          </a:p>
          <a:p>
            <a:pPr indent="-298450" lvl="1" marL="914400" rtl="0" algn="l">
              <a:spcBef>
                <a:spcPts val="0"/>
              </a:spcBef>
              <a:spcAft>
                <a:spcPts val="0"/>
              </a:spcAft>
              <a:buSzPts val="1100"/>
              <a:buChar char="○"/>
            </a:pPr>
            <a:r>
              <a:rPr lang="fr"/>
              <a:t>Permettre l’utilisation du clavier pour toute fonctionnalité</a:t>
            </a:r>
            <a:endParaRPr/>
          </a:p>
          <a:p>
            <a:pPr indent="-298450" lvl="1" marL="914400" rtl="0" algn="l">
              <a:spcBef>
                <a:spcPts val="0"/>
              </a:spcBef>
              <a:spcAft>
                <a:spcPts val="0"/>
              </a:spcAft>
              <a:buSzPts val="1100"/>
              <a:buChar char="○"/>
            </a:pPr>
            <a:r>
              <a:rPr lang="fr"/>
              <a:t>Laisser le temps aux utilisateurs de lire et utiliser le contenu</a:t>
            </a:r>
            <a:endParaRPr/>
          </a:p>
          <a:p>
            <a:pPr indent="-298450" lvl="1" marL="914400" rtl="0" algn="l">
              <a:spcBef>
                <a:spcPts val="0"/>
              </a:spcBef>
              <a:spcAft>
                <a:spcPts val="0"/>
              </a:spcAft>
              <a:buSzPts val="1100"/>
              <a:buChar char="○"/>
            </a:pPr>
            <a:r>
              <a:rPr lang="fr"/>
              <a:t>Ne pas créer de contenu pouvant créer un malaise ou </a:t>
            </a:r>
            <a:r>
              <a:rPr lang="fr"/>
              <a:t>l'épilepsie</a:t>
            </a:r>
            <a:r>
              <a:rPr lang="fr"/>
              <a:t> </a:t>
            </a:r>
            <a:endParaRPr/>
          </a:p>
          <a:p>
            <a:pPr indent="-298450" lvl="1" marL="914400" rtl="0" algn="l">
              <a:spcBef>
                <a:spcPts val="0"/>
              </a:spcBef>
              <a:spcAft>
                <a:spcPts val="0"/>
              </a:spcAft>
              <a:buSzPts val="1100"/>
              <a:buChar char="○"/>
            </a:pPr>
            <a:r>
              <a:rPr lang="fr"/>
              <a:t>Aider les utilisateurs à naviguer et trouver le contenu</a:t>
            </a:r>
            <a:endParaRPr/>
          </a:p>
          <a:p>
            <a:pPr indent="-298450" lvl="1" marL="914400" rtl="0" algn="l">
              <a:spcBef>
                <a:spcPts val="0"/>
              </a:spcBef>
              <a:spcAft>
                <a:spcPts val="0"/>
              </a:spcAft>
              <a:buSzPts val="1100"/>
              <a:buChar char="○"/>
            </a:pPr>
            <a:r>
              <a:rPr lang="fr"/>
              <a:t>Permettre de remplir les champs autrement qu’avec le clavier</a:t>
            </a:r>
            <a:endParaRPr/>
          </a:p>
        </p:txBody>
      </p:sp>
      <p:sp>
        <p:nvSpPr>
          <p:cNvPr id="266" name="Google Shape;266;p32"/>
          <p:cNvSpPr txBox="1"/>
          <p:nvPr>
            <p:ph idx="2" type="body"/>
          </p:nvPr>
        </p:nvSpPr>
        <p:spPr>
          <a:xfrm>
            <a:off x="5294400" y="1567550"/>
            <a:ext cx="34992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A8CCBA"/>
              </a:buClr>
              <a:buSzPts val="1300"/>
              <a:buChar char="●"/>
            </a:pPr>
            <a:r>
              <a:rPr b="1" lang="fr">
                <a:solidFill>
                  <a:srgbClr val="A8CCBA"/>
                </a:solidFill>
              </a:rPr>
              <a:t>Compréhensible</a:t>
            </a:r>
            <a:endParaRPr b="1">
              <a:solidFill>
                <a:srgbClr val="A8CCBA"/>
              </a:solidFill>
            </a:endParaRPr>
          </a:p>
          <a:p>
            <a:pPr indent="-298450" lvl="1" marL="914400" rtl="0" algn="l">
              <a:spcBef>
                <a:spcPts val="0"/>
              </a:spcBef>
              <a:spcAft>
                <a:spcPts val="0"/>
              </a:spcAft>
              <a:buSzPts val="1100"/>
              <a:buChar char="○"/>
            </a:pPr>
            <a:r>
              <a:rPr lang="fr"/>
              <a:t>Rendre le texte lisible et compréhensible</a:t>
            </a:r>
            <a:endParaRPr/>
          </a:p>
          <a:p>
            <a:pPr indent="-298450" lvl="1" marL="914400" rtl="0" algn="l">
              <a:spcBef>
                <a:spcPts val="0"/>
              </a:spcBef>
              <a:spcAft>
                <a:spcPts val="0"/>
              </a:spcAft>
              <a:buSzPts val="1100"/>
              <a:buChar char="○"/>
            </a:pPr>
            <a:r>
              <a:rPr lang="fr"/>
              <a:t>Rendre l’apparition du contenu et le déroulement de la visite  prévisible</a:t>
            </a:r>
            <a:endParaRPr/>
          </a:p>
          <a:p>
            <a:pPr indent="-298450" lvl="1" marL="914400" rtl="0" algn="l">
              <a:spcBef>
                <a:spcPts val="0"/>
              </a:spcBef>
              <a:spcAft>
                <a:spcPts val="0"/>
              </a:spcAft>
              <a:buSzPts val="1100"/>
              <a:buChar char="○"/>
            </a:pPr>
            <a:r>
              <a:rPr lang="fr"/>
              <a:t>Aider les utilisateurs à éviter et corriger les erreurs</a:t>
            </a:r>
            <a:endParaRPr/>
          </a:p>
          <a:p>
            <a:pPr indent="-311150" lvl="0" marL="457200" rtl="0" algn="l">
              <a:spcBef>
                <a:spcPts val="0"/>
              </a:spcBef>
              <a:spcAft>
                <a:spcPts val="0"/>
              </a:spcAft>
              <a:buClr>
                <a:srgbClr val="A8CCBA"/>
              </a:buClr>
              <a:buSzPts val="1300"/>
              <a:buChar char="●"/>
            </a:pPr>
            <a:r>
              <a:rPr b="1" lang="fr">
                <a:solidFill>
                  <a:srgbClr val="A8CCBA"/>
                </a:solidFill>
              </a:rPr>
              <a:t>Robuste</a:t>
            </a:r>
            <a:endParaRPr b="1">
              <a:solidFill>
                <a:srgbClr val="A8CCBA"/>
              </a:solidFill>
            </a:endParaRPr>
          </a:p>
          <a:p>
            <a:pPr indent="-298450" lvl="1" marL="914400" rtl="0" algn="l">
              <a:spcBef>
                <a:spcPts val="0"/>
              </a:spcBef>
              <a:spcAft>
                <a:spcPts val="0"/>
              </a:spcAft>
              <a:buSzPts val="1100"/>
              <a:buChar char="○"/>
            </a:pPr>
            <a:r>
              <a:rPr lang="fr"/>
              <a:t>Maximiser la compatibilité avec les outils existants, et futurs</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Lois sur l’accessibilité numérique</a:t>
            </a:r>
            <a:endParaRPr/>
          </a:p>
        </p:txBody>
      </p:sp>
      <p:sp>
        <p:nvSpPr>
          <p:cNvPr id="272" name="Google Shape;272;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fr" sz="1400"/>
              <a:t>Article 47 de la loi Handicap du 11 février 2005;</a:t>
            </a:r>
            <a:endParaRPr sz="1400"/>
          </a:p>
          <a:p>
            <a:pPr indent="-317500" lvl="0" marL="457200" rtl="0" algn="l">
              <a:spcBef>
                <a:spcPts val="1000"/>
              </a:spcBef>
              <a:spcAft>
                <a:spcPts val="0"/>
              </a:spcAft>
              <a:buSzPts val="1400"/>
              <a:buChar char="-"/>
            </a:pPr>
            <a:r>
              <a:rPr lang="fr" sz="1400"/>
              <a:t>D</a:t>
            </a:r>
            <a:r>
              <a:rPr lang="fr" sz="1400"/>
              <a:t>écret d’application du 14 mai 2009, relatif au </a:t>
            </a:r>
            <a:r>
              <a:rPr lang="fr" sz="1400">
                <a:solidFill>
                  <a:srgbClr val="A8CCBA"/>
                </a:solidFill>
              </a:rPr>
              <a:t>Référentiel Général d’Accessibilité pour les Administrations</a:t>
            </a:r>
            <a:r>
              <a:rPr lang="fr" sz="1400"/>
              <a:t> (RGAA) ;</a:t>
            </a:r>
            <a:endParaRPr sz="1400"/>
          </a:p>
          <a:p>
            <a:pPr indent="-317500" lvl="0" marL="457200" rtl="0" algn="l">
              <a:spcBef>
                <a:spcPts val="1000"/>
              </a:spcBef>
              <a:spcAft>
                <a:spcPts val="0"/>
              </a:spcAft>
              <a:buSzPts val="1400"/>
              <a:buChar char="-"/>
            </a:pPr>
            <a:r>
              <a:rPr lang="fr" sz="1400"/>
              <a:t>Arrêté du 29 avril 2015, approuvant la version 3 du RGAA ;</a:t>
            </a:r>
            <a:endParaRPr sz="1400"/>
          </a:p>
          <a:p>
            <a:pPr indent="-317500" lvl="0" marL="457200" rtl="0" algn="l">
              <a:spcBef>
                <a:spcPts val="1000"/>
              </a:spcBef>
              <a:spcAft>
                <a:spcPts val="0"/>
              </a:spcAft>
              <a:buSzPts val="1400"/>
              <a:buChar char="-"/>
            </a:pPr>
            <a:r>
              <a:rPr lang="fr" sz="1400"/>
              <a:t>Article 106 de la loi du 7 octobre 2016 pour une </a:t>
            </a:r>
            <a:r>
              <a:rPr lang="fr" sz="1400">
                <a:solidFill>
                  <a:srgbClr val="A8CCBA"/>
                </a:solidFill>
              </a:rPr>
              <a:t>République Numérique </a:t>
            </a:r>
            <a:r>
              <a:rPr lang="fr" sz="1400"/>
              <a:t>;</a:t>
            </a:r>
            <a:endParaRPr sz="1400"/>
          </a:p>
          <a:p>
            <a:pPr indent="-317500" lvl="0" marL="457200" rtl="0" algn="l">
              <a:spcBef>
                <a:spcPts val="1000"/>
              </a:spcBef>
              <a:spcAft>
                <a:spcPts val="1000"/>
              </a:spcAft>
              <a:buSzPts val="1400"/>
              <a:buChar char="-"/>
            </a:pPr>
            <a:r>
              <a:rPr lang="fr" sz="1400"/>
              <a:t>Décret du 24 juillet 2019 relatif à l’</a:t>
            </a:r>
            <a:r>
              <a:rPr lang="fr" sz="1400">
                <a:solidFill>
                  <a:srgbClr val="A8CCBA"/>
                </a:solidFill>
              </a:rPr>
              <a:t>accessibilité aux personnes handicapées des services de communication au public en ligne</a:t>
            </a:r>
            <a:r>
              <a:rPr lang="fr" sz="1400"/>
              <a:t>.</a:t>
            </a:r>
            <a:endParaRPr sz="1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Convention relative aux droits des personnes handicapées</a:t>
            </a:r>
            <a:endParaRPr/>
          </a:p>
        </p:txBody>
      </p:sp>
      <p:sp>
        <p:nvSpPr>
          <p:cNvPr id="278" name="Google Shape;278;p34"/>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fr" sz="1800"/>
              <a:t>“</a:t>
            </a:r>
            <a:r>
              <a:rPr lang="fr"/>
              <a:t>	 </a:t>
            </a:r>
            <a:r>
              <a:rPr lang="fr"/>
              <a:t>Afin de permettre aux personnes handicapées de vivre de façon indépendante et de participer pleinement à tous les aspects de la vie, les États Parties prennent des mesures appropriées pour leur assurer, sur la base de l’égalité avec les autres,</a:t>
            </a:r>
            <a:r>
              <a:rPr b="1" lang="fr">
                <a:solidFill>
                  <a:srgbClr val="A8CCBA"/>
                </a:solidFill>
              </a:rPr>
              <a:t> l’accès à l’environnement physique, aux transports, à l’information et à la communication, y compris aux systèmes et technologies de l’information et de la communication,</a:t>
            </a:r>
            <a:r>
              <a:rPr lang="fr"/>
              <a:t> et aux autres équipements et services ouverts ou fournis au public, tant dans les zones urbaines que rurales.		”</a:t>
            </a:r>
            <a:endParaRPr/>
          </a:p>
        </p:txBody>
      </p:sp>
      <p:sp>
        <p:nvSpPr>
          <p:cNvPr id="279" name="Google Shape;279;p34"/>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fr"/>
              <a:t>Convention relative aux droits des personnes handicapées</a:t>
            </a:r>
            <a:r>
              <a:rPr lang="fr"/>
              <a:t>,</a:t>
            </a:r>
            <a:endParaRPr/>
          </a:p>
          <a:p>
            <a:pPr indent="0" lvl="0" marL="0" rtl="0" algn="l">
              <a:spcBef>
                <a:spcPts val="1600"/>
              </a:spcBef>
              <a:spcAft>
                <a:spcPts val="0"/>
              </a:spcAft>
              <a:buNone/>
            </a:pPr>
            <a:r>
              <a:rPr lang="fr"/>
              <a:t>adoptée le 13 décembre 2006,</a:t>
            </a:r>
            <a:endParaRPr/>
          </a:p>
          <a:p>
            <a:pPr indent="0" lvl="0" marL="0" rtl="0" algn="l">
              <a:spcBef>
                <a:spcPts val="1600"/>
              </a:spcBef>
              <a:spcAft>
                <a:spcPts val="0"/>
              </a:spcAft>
              <a:buNone/>
            </a:pPr>
            <a:r>
              <a:rPr lang="fr"/>
              <a:t>Assemblée </a:t>
            </a:r>
            <a:r>
              <a:rPr lang="fr"/>
              <a:t>Générale</a:t>
            </a:r>
            <a:r>
              <a:rPr lang="fr"/>
              <a:t> des Nations Unies.</a:t>
            </a:r>
            <a:endParaRPr/>
          </a:p>
          <a:p>
            <a:pPr indent="0" lvl="0" marL="0" rtl="0" algn="l">
              <a:spcBef>
                <a:spcPts val="1600"/>
              </a:spcBef>
              <a:spcAft>
                <a:spcPts val="0"/>
              </a:spcAft>
              <a:buNone/>
            </a:pPr>
            <a:r>
              <a:rPr lang="fr"/>
              <a:t>163 pays signataires, dont la France, et l’UE. </a:t>
            </a:r>
            <a:endParaRPr/>
          </a:p>
          <a:p>
            <a:pPr indent="0" lvl="0" marL="0" rtl="0" algn="l">
              <a:spcBef>
                <a:spcPts val="1600"/>
              </a:spcBef>
              <a:spcAft>
                <a:spcPts val="1600"/>
              </a:spcAft>
              <a:buNone/>
            </a:pPr>
            <a:r>
              <a:rPr lang="fr" u="sng">
                <a:solidFill>
                  <a:schemeClr val="hlink"/>
                </a:solidFill>
                <a:hlinkClick r:id="rId3"/>
              </a:rPr>
              <a:t>www.un.org : texte intégral</a:t>
            </a:r>
            <a:endParaRPr/>
          </a:p>
        </p:txBody>
      </p:sp>
      <p:cxnSp>
        <p:nvCxnSpPr>
          <p:cNvPr id="280" name="Google Shape;280;p34"/>
          <p:cNvCxnSpPr/>
          <p:nvPr/>
        </p:nvCxnSpPr>
        <p:spPr>
          <a:xfrm>
            <a:off x="4803650" y="1639825"/>
            <a:ext cx="0" cy="28407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 loi Handicap</a:t>
            </a:r>
            <a:endParaRPr/>
          </a:p>
        </p:txBody>
      </p:sp>
      <p:sp>
        <p:nvSpPr>
          <p:cNvPr id="286" name="Google Shape;286;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400"/>
              <a:t>Selon l’</a:t>
            </a:r>
            <a:r>
              <a:rPr lang="fr" sz="1400"/>
              <a:t>A</a:t>
            </a:r>
            <a:r>
              <a:rPr lang="fr" sz="1400"/>
              <a:t>rticle 47 de la loi n° 2005-102 du 11 février 2005 pour l’égalité des droits et des chances, la participation et la citoyenneté des personnes handicapées :</a:t>
            </a:r>
            <a:endParaRPr sz="1400"/>
          </a:p>
          <a:p>
            <a:pPr indent="457200" lvl="0" marL="0" rtl="0" algn="l">
              <a:spcBef>
                <a:spcPts val="1600"/>
              </a:spcBef>
              <a:spcAft>
                <a:spcPts val="0"/>
              </a:spcAft>
              <a:buNone/>
            </a:pPr>
            <a:r>
              <a:rPr lang="fr" sz="1400"/>
              <a:t>-&gt; Tout service  de communication lié au Service Public ( Etat, collectivités territoriales, délégataires d’une mission de service public ), ou appartenant à une entreprise au chiffre d’affaire dépassant un seuil fixé doit être entièrement accessible aux personnes handicapées selon les modalité de la norme Européenne EN 301 549 V2.1.2.</a:t>
            </a:r>
            <a:endParaRPr sz="1400"/>
          </a:p>
          <a:p>
            <a:pPr indent="457200" lvl="0" marL="0" rtl="0" algn="l">
              <a:spcBef>
                <a:spcPts val="1600"/>
              </a:spcBef>
              <a:spcAft>
                <a:spcPts val="0"/>
              </a:spcAft>
              <a:buNone/>
            </a:pPr>
            <a:r>
              <a:t/>
            </a:r>
            <a:endParaRPr sz="1400"/>
          </a:p>
          <a:p>
            <a:pPr indent="0" lvl="0" marL="0" rtl="0" algn="l">
              <a:spcBef>
                <a:spcPts val="1600"/>
              </a:spcBef>
              <a:spcAft>
                <a:spcPts val="1600"/>
              </a:spcAft>
              <a:buNone/>
            </a:pPr>
            <a:r>
              <a:rPr lang="fr" sz="1400" u="sng">
                <a:solidFill>
                  <a:schemeClr val="hlink"/>
                </a:solidFill>
                <a:hlinkClick r:id="rId3"/>
              </a:rPr>
              <a:t>https://www.legifrance.gouv.fr/loda/article_lc/LEGIARTI000006682279/2016-10-08</a:t>
            </a:r>
            <a:endParaRPr sz="1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 Loi Handicap</a:t>
            </a:r>
            <a:endParaRPr/>
          </a:p>
        </p:txBody>
      </p:sp>
      <p:sp>
        <p:nvSpPr>
          <p:cNvPr id="292" name="Google Shape;292;p3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100">
                <a:latin typeface="Arial"/>
                <a:ea typeface="Arial"/>
                <a:cs typeface="Arial"/>
                <a:sym typeface="Arial"/>
              </a:rPr>
              <a:t> « Les services de communication publique en ligne des </a:t>
            </a:r>
            <a:r>
              <a:rPr b="1" lang="fr" sz="1100">
                <a:latin typeface="Arial"/>
                <a:ea typeface="Arial"/>
                <a:cs typeface="Arial"/>
                <a:sym typeface="Arial"/>
              </a:rPr>
              <a:t>services de l’État, des collectivités territoriales et des établissements publics qui en dépendent</a:t>
            </a:r>
            <a:r>
              <a:rPr lang="fr" sz="1100">
                <a:latin typeface="Arial"/>
                <a:ea typeface="Arial"/>
                <a:cs typeface="Arial"/>
                <a:sym typeface="Arial"/>
              </a:rPr>
              <a:t> doivent être accessibles aux personnes handicapées.</a:t>
            </a:r>
            <a:endParaRPr sz="1100">
              <a:latin typeface="Arial"/>
              <a:ea typeface="Arial"/>
              <a:cs typeface="Arial"/>
              <a:sym typeface="Arial"/>
            </a:endParaRPr>
          </a:p>
          <a:p>
            <a:pPr indent="0" lvl="0" marL="0" marR="381000" rtl="0" algn="l">
              <a:spcBef>
                <a:spcPts val="1600"/>
              </a:spcBef>
              <a:spcAft>
                <a:spcPts val="0"/>
              </a:spcAft>
              <a:buNone/>
            </a:pPr>
            <a:r>
              <a:rPr lang="fr" sz="1100">
                <a:latin typeface="Arial"/>
                <a:ea typeface="Arial"/>
                <a:cs typeface="Arial"/>
                <a:sym typeface="Arial"/>
              </a:rPr>
              <a:t>L’accessibilité des services de communication publique en ligne concerne l’accès à </a:t>
            </a:r>
            <a:r>
              <a:rPr b="1" lang="fr" sz="1100">
                <a:latin typeface="Arial"/>
                <a:ea typeface="Arial"/>
                <a:cs typeface="Arial"/>
                <a:sym typeface="Arial"/>
              </a:rPr>
              <a:t>tout type d’information sous forme numérique</a:t>
            </a:r>
            <a:r>
              <a:rPr lang="fr" sz="1100">
                <a:latin typeface="Arial"/>
                <a:ea typeface="Arial"/>
                <a:cs typeface="Arial"/>
                <a:sym typeface="Arial"/>
              </a:rPr>
              <a:t> quels que soient le moyen d’accès, les contenus et le mode de consultation. Les </a:t>
            </a:r>
            <a:r>
              <a:rPr b="1" lang="fr" sz="1100">
                <a:latin typeface="Arial"/>
                <a:ea typeface="Arial"/>
                <a:cs typeface="Arial"/>
                <a:sym typeface="Arial"/>
              </a:rPr>
              <a:t>recommandations internationales</a:t>
            </a:r>
            <a:r>
              <a:rPr lang="fr" sz="1100">
                <a:latin typeface="Arial"/>
                <a:ea typeface="Arial"/>
                <a:cs typeface="Arial"/>
                <a:sym typeface="Arial"/>
              </a:rPr>
              <a:t> pour l’accessibilité de l’internet doivent être appliquées pour les services de communication publique en ligne.</a:t>
            </a:r>
            <a:endParaRPr sz="1100">
              <a:latin typeface="Arial"/>
              <a:ea typeface="Arial"/>
              <a:cs typeface="Arial"/>
              <a:sym typeface="Arial"/>
            </a:endParaRPr>
          </a:p>
          <a:p>
            <a:pPr indent="0" lvl="0" marL="0" marR="381000" rtl="0" algn="l">
              <a:spcBef>
                <a:spcPts val="1200"/>
              </a:spcBef>
              <a:spcAft>
                <a:spcPts val="0"/>
              </a:spcAft>
              <a:buNone/>
            </a:pPr>
            <a:r>
              <a:rPr lang="fr" sz="1100">
                <a:latin typeface="Arial"/>
                <a:ea typeface="Arial"/>
                <a:cs typeface="Arial"/>
                <a:sym typeface="Arial"/>
              </a:rPr>
              <a:t>Un décret en Conseil d’État fixe les règles relatives à l’accessibilité et précise, par référence aux recommandations établies par l’Agence pour le développement de l’administration électronique, la nature des adaptations à mettre en œuvre ainsi que les délais de mise en conformité des sites existants, qui ne peuvent excéder trois ans, et les </a:t>
            </a:r>
            <a:r>
              <a:rPr b="1" lang="fr" sz="1100">
                <a:latin typeface="Arial"/>
                <a:ea typeface="Arial"/>
                <a:cs typeface="Arial"/>
                <a:sym typeface="Arial"/>
              </a:rPr>
              <a:t>sanctions imposées en cas de non-respect de cette mise en accessibilité</a:t>
            </a:r>
            <a:r>
              <a:rPr lang="fr" sz="1100">
                <a:latin typeface="Arial"/>
                <a:ea typeface="Arial"/>
                <a:cs typeface="Arial"/>
                <a:sym typeface="Arial"/>
              </a:rPr>
              <a:t>. Le décret énonce en outre les </a:t>
            </a:r>
            <a:r>
              <a:rPr b="1" lang="fr" sz="1100">
                <a:latin typeface="Arial"/>
                <a:ea typeface="Arial"/>
                <a:cs typeface="Arial"/>
                <a:sym typeface="Arial"/>
              </a:rPr>
              <a:t>modalités de formation</a:t>
            </a:r>
            <a:r>
              <a:rPr lang="fr" sz="1100">
                <a:latin typeface="Arial"/>
                <a:ea typeface="Arial"/>
                <a:cs typeface="Arial"/>
                <a:sym typeface="Arial"/>
              </a:rPr>
              <a:t> des personnels intervenant sur les services de communication publique en ligne. »</a:t>
            </a:r>
            <a:endParaRPr sz="1100">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Définition</a:t>
            </a:r>
            <a:endParaRPr/>
          </a:p>
        </p:txBody>
      </p:sp>
      <p:sp>
        <p:nvSpPr>
          <p:cNvPr id="146" name="Google Shape;146;p15"/>
          <p:cNvSpPr txBox="1"/>
          <p:nvPr>
            <p:ph idx="1" type="body"/>
          </p:nvPr>
        </p:nvSpPr>
        <p:spPr>
          <a:xfrm>
            <a:off x="1052550" y="16634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L’Accessibilité, c’est permettre à tous et toutes d’accéder, ou d’utiliser, de comprendre de façon autonome, rapide, et efficace</a:t>
            </a:r>
            <a:endParaRPr/>
          </a:p>
          <a:p>
            <a:pPr indent="-311150" lvl="0" marL="457200" rtl="0" algn="l">
              <a:spcBef>
                <a:spcPts val="1600"/>
              </a:spcBef>
              <a:spcAft>
                <a:spcPts val="0"/>
              </a:spcAft>
              <a:buSzPts val="1300"/>
              <a:buChar char="●"/>
            </a:pPr>
            <a:r>
              <a:rPr lang="fr"/>
              <a:t>Espace public</a:t>
            </a:r>
            <a:endParaRPr/>
          </a:p>
          <a:p>
            <a:pPr indent="-311150" lvl="0" marL="457200" rtl="0" algn="l">
              <a:spcBef>
                <a:spcPts val="0"/>
              </a:spcBef>
              <a:spcAft>
                <a:spcPts val="0"/>
              </a:spcAft>
              <a:buSzPts val="1300"/>
              <a:buChar char="●"/>
            </a:pPr>
            <a:r>
              <a:rPr lang="fr"/>
              <a:t>Logement</a:t>
            </a:r>
            <a:endParaRPr/>
          </a:p>
          <a:p>
            <a:pPr indent="-311150" lvl="0" marL="457200" rtl="0" algn="l">
              <a:spcBef>
                <a:spcPts val="0"/>
              </a:spcBef>
              <a:spcAft>
                <a:spcPts val="0"/>
              </a:spcAft>
              <a:buSzPts val="1300"/>
              <a:buChar char="●"/>
            </a:pPr>
            <a:r>
              <a:rPr lang="fr"/>
              <a:t>Transports</a:t>
            </a:r>
            <a:endParaRPr/>
          </a:p>
          <a:p>
            <a:pPr indent="-311150" lvl="0" marL="457200" rtl="0" algn="l">
              <a:spcBef>
                <a:spcPts val="0"/>
              </a:spcBef>
              <a:spcAft>
                <a:spcPts val="0"/>
              </a:spcAft>
              <a:buSzPts val="1300"/>
              <a:buChar char="●"/>
            </a:pPr>
            <a:r>
              <a:rPr lang="fr"/>
              <a:t>Films, vidéos</a:t>
            </a:r>
            <a:endParaRPr/>
          </a:p>
          <a:p>
            <a:pPr indent="-311150" lvl="0" marL="457200" rtl="0" algn="l">
              <a:spcBef>
                <a:spcPts val="0"/>
              </a:spcBef>
              <a:spcAft>
                <a:spcPts val="0"/>
              </a:spcAft>
              <a:buSzPts val="1300"/>
              <a:buChar char="●"/>
            </a:pPr>
            <a:r>
              <a:rPr lang="fr"/>
              <a:t>Sites web et applications</a:t>
            </a:r>
            <a:endParaRPr/>
          </a:p>
          <a:p>
            <a:pPr indent="-311150" lvl="0" marL="457200" rtl="0" algn="l">
              <a:spcBef>
                <a:spcPts val="0"/>
              </a:spcBef>
              <a:spcAft>
                <a:spcPts val="0"/>
              </a:spcAft>
              <a:buSzPts val="1300"/>
              <a:buChar char="●"/>
            </a:pPr>
            <a:r>
              <a:rPr lang="fr"/>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Problématiques</a:t>
            </a:r>
            <a:endParaRPr/>
          </a:p>
        </p:txBody>
      </p:sp>
      <p:sp>
        <p:nvSpPr>
          <p:cNvPr id="152" name="Google Shape;152;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fr"/>
              <a:t>Perception des informations</a:t>
            </a:r>
            <a:endParaRPr/>
          </a:p>
          <a:p>
            <a:pPr indent="-311150" lvl="0" marL="457200" rtl="0" algn="l">
              <a:spcBef>
                <a:spcPts val="0"/>
              </a:spcBef>
              <a:spcAft>
                <a:spcPts val="0"/>
              </a:spcAft>
              <a:buSzPts val="1300"/>
              <a:buChar char="-"/>
            </a:pPr>
            <a:r>
              <a:rPr lang="fr"/>
              <a:t>Orientation dans l’espace</a:t>
            </a:r>
            <a:endParaRPr/>
          </a:p>
          <a:p>
            <a:pPr indent="-311150" lvl="0" marL="457200" rtl="0" algn="l">
              <a:spcBef>
                <a:spcPts val="0"/>
              </a:spcBef>
              <a:spcAft>
                <a:spcPts val="0"/>
              </a:spcAft>
              <a:buSzPts val="1300"/>
              <a:buChar char="-"/>
            </a:pPr>
            <a:r>
              <a:rPr lang="fr"/>
              <a:t>Déplacement en autonomie</a:t>
            </a:r>
            <a:endParaRPr/>
          </a:p>
          <a:p>
            <a:pPr indent="-311150" lvl="0" marL="457200" rtl="0" algn="l">
              <a:spcBef>
                <a:spcPts val="0"/>
              </a:spcBef>
              <a:spcAft>
                <a:spcPts val="0"/>
              </a:spcAft>
              <a:buSzPts val="1300"/>
              <a:buChar char="-"/>
            </a:pPr>
            <a:r>
              <a:rPr lang="fr"/>
              <a:t>Réalisations de tâches quotidiennes</a:t>
            </a:r>
            <a:endParaRPr/>
          </a:p>
          <a:p>
            <a:pPr indent="-311150" lvl="0" marL="457200" rtl="0" algn="l">
              <a:spcBef>
                <a:spcPts val="0"/>
              </a:spcBef>
              <a:spcAft>
                <a:spcPts val="0"/>
              </a:spcAft>
              <a:buSzPts val="1300"/>
              <a:buChar char="-"/>
            </a:pPr>
            <a:r>
              <a:rPr lang="fr"/>
              <a:t>Utilisation d’outils</a:t>
            </a:r>
            <a:endParaRPr/>
          </a:p>
          <a:p>
            <a:pPr indent="-311150" lvl="0" marL="457200" rtl="0" algn="l">
              <a:spcBef>
                <a:spcPts val="0"/>
              </a:spcBef>
              <a:spcAft>
                <a:spcPts val="0"/>
              </a:spcAft>
              <a:buSzPts val="1300"/>
              <a:buChar char="-"/>
            </a:pPr>
            <a:r>
              <a:rPr lang="fr"/>
              <a:t>Insertion sociale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823850" y="2053000"/>
            <a:ext cx="52992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L’Accessibilité, pour qui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Les chiffres du Handicap en France</a:t>
            </a:r>
            <a:endParaRPr/>
          </a:p>
        </p:txBody>
      </p:sp>
      <p:sp>
        <p:nvSpPr>
          <p:cNvPr id="163" name="Google Shape;163;p18"/>
          <p:cNvSpPr txBox="1"/>
          <p:nvPr>
            <p:ph idx="1" type="body"/>
          </p:nvPr>
        </p:nvSpPr>
        <p:spPr>
          <a:xfrm>
            <a:off x="711500" y="2955050"/>
            <a:ext cx="1866000" cy="1841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fr">
                <a:solidFill>
                  <a:schemeClr val="lt2"/>
                </a:solidFill>
              </a:rPr>
              <a:t>Déficience Visuelle</a:t>
            </a:r>
            <a:endParaRPr b="1">
              <a:solidFill>
                <a:schemeClr val="lt2"/>
              </a:solidFill>
            </a:endParaRPr>
          </a:p>
          <a:p>
            <a:pPr indent="-311150" lvl="0" marL="457200" rtl="0" algn="l">
              <a:spcBef>
                <a:spcPts val="0"/>
              </a:spcBef>
              <a:spcAft>
                <a:spcPts val="0"/>
              </a:spcAft>
              <a:buSzPts val="1300"/>
              <a:buChar char="●"/>
            </a:pPr>
            <a:r>
              <a:rPr lang="fr"/>
              <a:t>1,2M de personnes malvoyantes</a:t>
            </a:r>
            <a:endParaRPr/>
          </a:p>
          <a:p>
            <a:pPr indent="-311150" lvl="0" marL="457200" rtl="0" algn="l">
              <a:spcBef>
                <a:spcPts val="0"/>
              </a:spcBef>
              <a:spcAft>
                <a:spcPts val="0"/>
              </a:spcAft>
              <a:buSzPts val="1300"/>
              <a:buChar char="●"/>
            </a:pPr>
            <a:r>
              <a:rPr lang="fr"/>
              <a:t>65 000 aveugles</a:t>
            </a:r>
            <a:endParaRPr/>
          </a:p>
          <a:p>
            <a:pPr indent="-311150" lvl="0" marL="457200" rtl="0" algn="l">
              <a:spcBef>
                <a:spcPts val="0"/>
              </a:spcBef>
              <a:spcAft>
                <a:spcPts val="0"/>
              </a:spcAft>
              <a:buSzPts val="1300"/>
              <a:buChar char="●"/>
            </a:pPr>
            <a:r>
              <a:rPr lang="fr"/>
              <a:t>2,7M daltoniennes</a:t>
            </a:r>
            <a:endParaRPr/>
          </a:p>
        </p:txBody>
      </p:sp>
      <p:pic>
        <p:nvPicPr>
          <p:cNvPr id="164" name="Google Shape;164;p18"/>
          <p:cNvPicPr preferRelativeResize="0"/>
          <p:nvPr/>
        </p:nvPicPr>
        <p:blipFill>
          <a:blip r:embed="rId3">
            <a:alphaModFix/>
          </a:blip>
          <a:stretch>
            <a:fillRect/>
          </a:stretch>
        </p:blipFill>
        <p:spPr>
          <a:xfrm>
            <a:off x="916500" y="1526488"/>
            <a:ext cx="1328525" cy="1328525"/>
          </a:xfrm>
          <a:prstGeom prst="rect">
            <a:avLst/>
          </a:prstGeom>
          <a:noFill/>
          <a:ln>
            <a:noFill/>
          </a:ln>
        </p:spPr>
      </p:pic>
      <p:pic>
        <p:nvPicPr>
          <p:cNvPr id="165" name="Google Shape;165;p18"/>
          <p:cNvPicPr preferRelativeResize="0"/>
          <p:nvPr/>
        </p:nvPicPr>
        <p:blipFill>
          <a:blip r:embed="rId4">
            <a:alphaModFix/>
          </a:blip>
          <a:stretch>
            <a:fillRect/>
          </a:stretch>
        </p:blipFill>
        <p:spPr>
          <a:xfrm>
            <a:off x="3039907" y="1589275"/>
            <a:ext cx="1174756" cy="1202950"/>
          </a:xfrm>
          <a:prstGeom prst="rect">
            <a:avLst/>
          </a:prstGeom>
          <a:noFill/>
          <a:ln>
            <a:noFill/>
          </a:ln>
        </p:spPr>
      </p:pic>
      <p:pic>
        <p:nvPicPr>
          <p:cNvPr id="166" name="Google Shape;166;p18"/>
          <p:cNvPicPr preferRelativeResize="0"/>
          <p:nvPr/>
        </p:nvPicPr>
        <p:blipFill>
          <a:blip r:embed="rId5">
            <a:alphaModFix/>
          </a:blip>
          <a:stretch>
            <a:fillRect/>
          </a:stretch>
        </p:blipFill>
        <p:spPr>
          <a:xfrm>
            <a:off x="5043100" y="1574537"/>
            <a:ext cx="1232425" cy="1232425"/>
          </a:xfrm>
          <a:prstGeom prst="rect">
            <a:avLst/>
          </a:prstGeom>
          <a:noFill/>
          <a:ln>
            <a:noFill/>
          </a:ln>
        </p:spPr>
      </p:pic>
      <p:pic>
        <p:nvPicPr>
          <p:cNvPr descr="Logiciel d'aide à la lecture et écriture pour dyslexie et dyspraxie" id="167" name="Google Shape;167;p18"/>
          <p:cNvPicPr preferRelativeResize="0"/>
          <p:nvPr/>
        </p:nvPicPr>
        <p:blipFill>
          <a:blip r:embed="rId6">
            <a:alphaModFix/>
          </a:blip>
          <a:stretch>
            <a:fillRect/>
          </a:stretch>
        </p:blipFill>
        <p:spPr>
          <a:xfrm>
            <a:off x="7103975" y="1622575"/>
            <a:ext cx="1232425" cy="1232425"/>
          </a:xfrm>
          <a:prstGeom prst="rect">
            <a:avLst/>
          </a:prstGeom>
          <a:noFill/>
          <a:ln>
            <a:noFill/>
          </a:ln>
        </p:spPr>
      </p:pic>
      <p:sp>
        <p:nvSpPr>
          <p:cNvPr id="168" name="Google Shape;168;p18"/>
          <p:cNvSpPr txBox="1"/>
          <p:nvPr>
            <p:ph idx="1" type="body"/>
          </p:nvPr>
        </p:nvSpPr>
        <p:spPr>
          <a:xfrm>
            <a:off x="2661025" y="2955050"/>
            <a:ext cx="2097000" cy="1841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fr">
                <a:solidFill>
                  <a:schemeClr val="lt2"/>
                </a:solidFill>
              </a:rPr>
              <a:t>Déficience Auditive</a:t>
            </a:r>
            <a:endParaRPr b="1">
              <a:solidFill>
                <a:schemeClr val="lt2"/>
              </a:solidFill>
            </a:endParaRPr>
          </a:p>
          <a:p>
            <a:pPr indent="-311150" lvl="0" marL="457200" rtl="0" algn="l">
              <a:spcBef>
                <a:spcPts val="0"/>
              </a:spcBef>
              <a:spcAft>
                <a:spcPts val="0"/>
              </a:spcAft>
              <a:buSzPts val="1300"/>
              <a:buChar char="●"/>
            </a:pPr>
            <a:r>
              <a:rPr lang="fr"/>
              <a:t>4M de personnes </a:t>
            </a:r>
            <a:r>
              <a:rPr lang="fr"/>
              <a:t>malentendantes</a:t>
            </a:r>
            <a:r>
              <a:rPr lang="fr"/>
              <a:t>, </a:t>
            </a:r>
            <a:endParaRPr/>
          </a:p>
          <a:p>
            <a:pPr indent="-311150" lvl="0" marL="457200" rtl="0" algn="l">
              <a:spcBef>
                <a:spcPts val="0"/>
              </a:spcBef>
              <a:spcAft>
                <a:spcPts val="0"/>
              </a:spcAft>
              <a:buSzPts val="1300"/>
              <a:buChar char="●"/>
            </a:pPr>
            <a:r>
              <a:rPr lang="fr"/>
              <a:t>483 000 surdité profonde ou sévère</a:t>
            </a:r>
            <a:endParaRPr/>
          </a:p>
          <a:p>
            <a:pPr indent="-311150" lvl="0" marL="457200" rtl="0" algn="l">
              <a:spcBef>
                <a:spcPts val="0"/>
              </a:spcBef>
              <a:spcAft>
                <a:spcPts val="0"/>
              </a:spcAft>
              <a:buSzPts val="1300"/>
              <a:buChar char="●"/>
            </a:pPr>
            <a:r>
              <a:rPr lang="fr"/>
              <a:t>1p de 50+ / 3 a des problèmes d’audition</a:t>
            </a:r>
            <a:endParaRPr/>
          </a:p>
        </p:txBody>
      </p:sp>
      <p:sp>
        <p:nvSpPr>
          <p:cNvPr id="169" name="Google Shape;169;p18"/>
          <p:cNvSpPr txBox="1"/>
          <p:nvPr>
            <p:ph idx="1" type="body"/>
          </p:nvPr>
        </p:nvSpPr>
        <p:spPr>
          <a:xfrm>
            <a:off x="4812525" y="2955050"/>
            <a:ext cx="1866000" cy="1841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fr">
                <a:solidFill>
                  <a:schemeClr val="lt2"/>
                </a:solidFill>
              </a:rPr>
              <a:t>Handicap Moteur</a:t>
            </a:r>
            <a:endParaRPr b="1">
              <a:solidFill>
                <a:schemeClr val="lt2"/>
              </a:solidFill>
            </a:endParaRPr>
          </a:p>
          <a:p>
            <a:pPr indent="-311150" lvl="0" marL="457200" rtl="0" algn="l">
              <a:spcBef>
                <a:spcPts val="0"/>
              </a:spcBef>
              <a:spcAft>
                <a:spcPts val="0"/>
              </a:spcAft>
              <a:buSzPts val="1300"/>
              <a:buChar char="●"/>
            </a:pPr>
            <a:r>
              <a:rPr lang="fr"/>
              <a:t>3,5M de personnes à mobilité réduite</a:t>
            </a:r>
            <a:endParaRPr/>
          </a:p>
          <a:p>
            <a:pPr indent="-311150" lvl="0" marL="457200" rtl="0" algn="l">
              <a:spcBef>
                <a:spcPts val="0"/>
              </a:spcBef>
              <a:spcAft>
                <a:spcPts val="0"/>
              </a:spcAft>
              <a:buSzPts val="1300"/>
              <a:buChar char="●"/>
            </a:pPr>
            <a:r>
              <a:rPr lang="fr"/>
              <a:t>9/10M de personnes ont de l’arthrose</a:t>
            </a:r>
            <a:endParaRPr/>
          </a:p>
        </p:txBody>
      </p:sp>
      <p:sp>
        <p:nvSpPr>
          <p:cNvPr id="170" name="Google Shape;170;p18"/>
          <p:cNvSpPr txBox="1"/>
          <p:nvPr>
            <p:ph idx="1" type="body"/>
          </p:nvPr>
        </p:nvSpPr>
        <p:spPr>
          <a:xfrm>
            <a:off x="6787175" y="2955050"/>
            <a:ext cx="1866000" cy="1841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fr">
                <a:solidFill>
                  <a:schemeClr val="lt2"/>
                </a:solidFill>
              </a:rPr>
              <a:t>Handicap Cognitif</a:t>
            </a:r>
            <a:endParaRPr b="1">
              <a:solidFill>
                <a:schemeClr val="lt2"/>
              </a:solidFill>
            </a:endParaRPr>
          </a:p>
          <a:p>
            <a:pPr indent="-311150" lvl="0" marL="457200" rtl="0" algn="l">
              <a:spcBef>
                <a:spcPts val="0"/>
              </a:spcBef>
              <a:spcAft>
                <a:spcPts val="0"/>
              </a:spcAft>
              <a:buSzPts val="1300"/>
              <a:buChar char="●"/>
            </a:pPr>
            <a:r>
              <a:rPr lang="fr"/>
              <a:t>5% de personnes dyslexiques</a:t>
            </a:r>
            <a:endParaRPr/>
          </a:p>
          <a:p>
            <a:pPr indent="-311150" lvl="0" marL="457200" rtl="0" algn="l">
              <a:spcBef>
                <a:spcPts val="0"/>
              </a:spcBef>
              <a:spcAft>
                <a:spcPts val="0"/>
              </a:spcAft>
              <a:buSzPts val="1300"/>
              <a:buChar char="●"/>
            </a:pPr>
            <a:r>
              <a:rPr lang="fr"/>
              <a:t>700 000 troubles du spectre autistique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Mais aussi...</a:t>
            </a:r>
            <a:endParaRPr/>
          </a:p>
        </p:txBody>
      </p:sp>
      <p:sp>
        <p:nvSpPr>
          <p:cNvPr id="176" name="Google Shape;17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fr" sz="1600">
                <a:solidFill>
                  <a:schemeClr val="lt2"/>
                </a:solidFill>
              </a:rPr>
              <a:t>2,5 millions</a:t>
            </a:r>
            <a:r>
              <a:rPr b="1" lang="fr" sz="1600"/>
              <a:t> </a:t>
            </a:r>
            <a:r>
              <a:rPr lang="fr" sz="1600"/>
              <a:t>de personnes </a:t>
            </a:r>
            <a:r>
              <a:rPr lang="fr" sz="1600"/>
              <a:t>illettrées</a:t>
            </a:r>
            <a:r>
              <a:rPr lang="fr" sz="1600"/>
              <a:t> en France Métropolitaine</a:t>
            </a:r>
            <a:endParaRPr sz="1600"/>
          </a:p>
          <a:p>
            <a:pPr indent="-330200" lvl="1" marL="914400" rtl="0" algn="l">
              <a:spcBef>
                <a:spcPts val="0"/>
              </a:spcBef>
              <a:spcAft>
                <a:spcPts val="0"/>
              </a:spcAft>
              <a:buSzPts val="1600"/>
              <a:buChar char="○"/>
            </a:pPr>
            <a:r>
              <a:rPr lang="fr" sz="1600">
                <a:solidFill>
                  <a:schemeClr val="lt2"/>
                </a:solidFill>
              </a:rPr>
              <a:t>20%</a:t>
            </a:r>
            <a:r>
              <a:rPr lang="fr" sz="1600"/>
              <a:t> de la population en Guadeloupe et en Guyane,</a:t>
            </a:r>
            <a:endParaRPr sz="1600"/>
          </a:p>
          <a:p>
            <a:pPr indent="-330200" lvl="1" marL="914400" rtl="0" algn="l">
              <a:spcBef>
                <a:spcPts val="0"/>
              </a:spcBef>
              <a:spcAft>
                <a:spcPts val="0"/>
              </a:spcAft>
              <a:buSzPts val="1600"/>
              <a:buChar char="○"/>
            </a:pPr>
            <a:r>
              <a:rPr lang="fr" sz="1600">
                <a:solidFill>
                  <a:schemeClr val="lt2"/>
                </a:solidFill>
              </a:rPr>
              <a:t>23%</a:t>
            </a:r>
            <a:r>
              <a:rPr lang="fr" sz="1600"/>
              <a:t> de la population </a:t>
            </a:r>
            <a:r>
              <a:rPr lang="fr" sz="1600"/>
              <a:t>Réunionnaise</a:t>
            </a:r>
            <a:endParaRPr sz="1600"/>
          </a:p>
          <a:p>
            <a:pPr indent="-330200" lvl="1" marL="914400" rtl="0" algn="l">
              <a:spcBef>
                <a:spcPts val="0"/>
              </a:spcBef>
              <a:spcAft>
                <a:spcPts val="0"/>
              </a:spcAft>
              <a:buSzPts val="1600"/>
              <a:buChar char="○"/>
            </a:pPr>
            <a:r>
              <a:rPr lang="fr" sz="1600">
                <a:solidFill>
                  <a:schemeClr val="lt2"/>
                </a:solidFill>
              </a:rPr>
              <a:t>58%</a:t>
            </a:r>
            <a:r>
              <a:rPr lang="fr" sz="1600"/>
              <a:t> de la population à Mayotte</a:t>
            </a:r>
            <a:endParaRPr sz="1600"/>
          </a:p>
          <a:p>
            <a:pPr indent="-330200" lvl="0" marL="457200" rtl="0" algn="l">
              <a:spcBef>
                <a:spcPts val="0"/>
              </a:spcBef>
              <a:spcAft>
                <a:spcPts val="0"/>
              </a:spcAft>
              <a:buSzPts val="1600"/>
              <a:buChar char="●"/>
            </a:pPr>
            <a:r>
              <a:rPr b="1" lang="fr" sz="1600">
                <a:solidFill>
                  <a:schemeClr val="lt2"/>
                </a:solidFill>
              </a:rPr>
              <a:t>13,7 millions</a:t>
            </a:r>
            <a:r>
              <a:rPr lang="fr" sz="1600"/>
              <a:t> de personnes de plus de 65 ans</a:t>
            </a:r>
            <a:endParaRPr sz="1600"/>
          </a:p>
          <a:p>
            <a:pPr indent="0" lvl="0" marL="0" rtl="0" algn="l">
              <a:spcBef>
                <a:spcPts val="1600"/>
              </a:spcBef>
              <a:spcAft>
                <a:spcPts val="1600"/>
              </a:spcAft>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L’accessibilité dans la vie de tous les jours</a:t>
            </a:r>
            <a:endParaRPr/>
          </a:p>
        </p:txBody>
      </p:sp>
      <p:pic>
        <p:nvPicPr>
          <p:cNvPr descr="Un homme avec une canne blanche se déplaçant dans la rue grâce à des dalles podo-tactile.&#10;( Information sans intérêt : il porte une capuche alors qu'il semble faire un grand soleil )" id="182" name="Google Shape;182;p20" title="Exemple de dalles podo-tactiles"/>
          <p:cNvPicPr preferRelativeResize="0"/>
          <p:nvPr/>
        </p:nvPicPr>
        <p:blipFill>
          <a:blip r:embed="rId3">
            <a:alphaModFix/>
          </a:blip>
          <a:stretch>
            <a:fillRect/>
          </a:stretch>
        </p:blipFill>
        <p:spPr>
          <a:xfrm>
            <a:off x="1457050" y="1151439"/>
            <a:ext cx="3171201" cy="1784536"/>
          </a:xfrm>
          <a:prstGeom prst="rect">
            <a:avLst/>
          </a:prstGeom>
          <a:noFill/>
          <a:ln>
            <a:noFill/>
          </a:ln>
        </p:spPr>
      </p:pic>
      <p:sp>
        <p:nvSpPr>
          <p:cNvPr id="183" name="Google Shape;183;p20"/>
          <p:cNvSpPr txBox="1"/>
          <p:nvPr/>
        </p:nvSpPr>
        <p:spPr>
          <a:xfrm>
            <a:off x="5180600" y="1217225"/>
            <a:ext cx="312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84" name="Google Shape;184;p20"/>
          <p:cNvSpPr txBox="1"/>
          <p:nvPr/>
        </p:nvSpPr>
        <p:spPr>
          <a:xfrm>
            <a:off x="5247400" y="1157850"/>
            <a:ext cx="33771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chemeClr val="lt1"/>
                </a:solidFill>
                <a:latin typeface="Lato"/>
                <a:ea typeface="Lato"/>
                <a:cs typeface="Lato"/>
                <a:sym typeface="Lato"/>
              </a:rPr>
              <a:t>Pour les personnes non voyantes, il faut trouver des alternatives aux informations visuelles, facilement accessibles: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fr">
                <a:solidFill>
                  <a:schemeClr val="lt1"/>
                </a:solidFill>
                <a:latin typeface="Lato"/>
                <a:ea typeface="Lato"/>
                <a:cs typeface="Lato"/>
                <a:sym typeface="Lato"/>
              </a:rPr>
              <a:t>Dispositifs sonores aux feux de signalisation,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fr">
                <a:solidFill>
                  <a:schemeClr val="lt1"/>
                </a:solidFill>
                <a:latin typeface="Lato"/>
                <a:ea typeface="Lato"/>
                <a:cs typeface="Lato"/>
                <a:sym typeface="Lato"/>
              </a:rPr>
              <a:t>Directions retranscrites en braille</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fr">
                <a:solidFill>
                  <a:schemeClr val="lt1"/>
                </a:solidFill>
                <a:latin typeface="Lato"/>
                <a:ea typeface="Lato"/>
                <a:cs typeface="Lato"/>
                <a:sym typeface="Lato"/>
              </a:rPr>
              <a:t>Dalles podo-tactiles ( ou BEV, pour Bandes d’éveil de mouvement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fr" u="sng">
                <a:solidFill>
                  <a:schemeClr val="hlink"/>
                </a:solidFill>
                <a:latin typeface="Lato"/>
                <a:ea typeface="Lato"/>
                <a:cs typeface="Lato"/>
                <a:sym typeface="Lato"/>
                <a:hlinkClick r:id="rId4"/>
              </a:rPr>
              <a:t>Explication sur les BEV,  sur le site hitek.fr, le 10 février 2017</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p:txBody>
      </p:sp>
      <p:pic>
        <p:nvPicPr>
          <p:cNvPr descr="Une rampe d'escalier, dans une gare, avec un écriteaux en braille donnant la direction" id="185" name="Google Shape;185;p20" title="Direction en braille"/>
          <p:cNvPicPr preferRelativeResize="0"/>
          <p:nvPr/>
        </p:nvPicPr>
        <p:blipFill>
          <a:blip r:embed="rId5">
            <a:alphaModFix/>
          </a:blip>
          <a:stretch>
            <a:fillRect/>
          </a:stretch>
        </p:blipFill>
        <p:spPr>
          <a:xfrm>
            <a:off x="1457050" y="2935975"/>
            <a:ext cx="3171199" cy="1902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L’accessibilité dans la vie de tous les jours</a:t>
            </a:r>
            <a:endParaRPr/>
          </a:p>
        </p:txBody>
      </p:sp>
      <p:pic>
        <p:nvPicPr>
          <p:cNvPr descr="Des meubles hauts de cuisines montés sur des railles, actionnés par une télécommande.&#10;Il est ainsi possible de les descendre pour les rendre accessibles aux personnes de petite taille ou en fauteuil roulant, puis les remonter pour dégager le plan de travail." id="191" name="Google Shape;191;p21" title="Accessibilité pour les personnes en fauteuil roulant : image 1"/>
          <p:cNvPicPr preferRelativeResize="0"/>
          <p:nvPr/>
        </p:nvPicPr>
        <p:blipFill>
          <a:blip r:embed="rId3">
            <a:alphaModFix/>
          </a:blip>
          <a:stretch>
            <a:fillRect/>
          </a:stretch>
        </p:blipFill>
        <p:spPr>
          <a:xfrm>
            <a:off x="1364575" y="1049750"/>
            <a:ext cx="2648602" cy="1986451"/>
          </a:xfrm>
          <a:prstGeom prst="rect">
            <a:avLst/>
          </a:prstGeom>
          <a:noFill/>
          <a:ln>
            <a:noFill/>
          </a:ln>
        </p:spPr>
      </p:pic>
      <p:pic>
        <p:nvPicPr>
          <p:cNvPr descr="L'accessibilité dans les transports en commun : dans un bus de ville, deux espaces larges sont dédiés aux personnes en fauteuil roulant.&#10;Ils sont symbolisés par le pictogramme représentant le handicap physique. &#10;Pour chaque emplacement, un bouton de demande d'arrêt du bus est disponible à porté de main." id="192" name="Google Shape;192;p21" title="Accessibilité pour les personnes en fauteuil roulant : image 2"/>
          <p:cNvPicPr preferRelativeResize="0"/>
          <p:nvPr/>
        </p:nvPicPr>
        <p:blipFill>
          <a:blip r:embed="rId4">
            <a:alphaModFix/>
          </a:blip>
          <a:stretch>
            <a:fillRect/>
          </a:stretch>
        </p:blipFill>
        <p:spPr>
          <a:xfrm>
            <a:off x="1364575" y="3215859"/>
            <a:ext cx="2648601" cy="1765742"/>
          </a:xfrm>
          <a:prstGeom prst="rect">
            <a:avLst/>
          </a:prstGeom>
          <a:noFill/>
          <a:ln>
            <a:noFill/>
          </a:ln>
        </p:spPr>
      </p:pic>
      <p:pic>
        <p:nvPicPr>
          <p:cNvPr descr="Un taxi pour personne à mobilité réduite avec rampe d'accès,stationné sur une place réservée.&#10;Un homme aide une personne en fauteuil à s'y installer." id="193" name="Google Shape;193;p21" title="Accessibilité pour les personnes en fauteuil roulant : image 3"/>
          <p:cNvPicPr preferRelativeResize="0"/>
          <p:nvPr/>
        </p:nvPicPr>
        <p:blipFill>
          <a:blip r:embed="rId5">
            <a:alphaModFix/>
          </a:blip>
          <a:stretch>
            <a:fillRect/>
          </a:stretch>
        </p:blipFill>
        <p:spPr>
          <a:xfrm>
            <a:off x="4735975" y="1049750"/>
            <a:ext cx="3042349" cy="2028199"/>
          </a:xfrm>
          <a:prstGeom prst="rect">
            <a:avLst/>
          </a:prstGeom>
          <a:noFill/>
          <a:ln>
            <a:noFill/>
          </a:ln>
        </p:spPr>
      </p:pic>
      <p:pic>
        <p:nvPicPr>
          <p:cNvPr descr="Un homme au volant de sa voiture , portière ouverte, en train de replier son fauteuil roulant encore à l'extérieur." id="194" name="Google Shape;194;p21" title="Accessibilité pour les personnes en fauteuil roulant : image 4"/>
          <p:cNvPicPr preferRelativeResize="0"/>
          <p:nvPr/>
        </p:nvPicPr>
        <p:blipFill>
          <a:blip r:embed="rId6">
            <a:alphaModFix/>
          </a:blip>
          <a:stretch>
            <a:fillRect/>
          </a:stretch>
        </p:blipFill>
        <p:spPr>
          <a:xfrm>
            <a:off x="4735975" y="3243450"/>
            <a:ext cx="3042351" cy="17105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